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5" r:id="rId2"/>
    <p:sldId id="256" r:id="rId3"/>
    <p:sldId id="267" r:id="rId4"/>
    <p:sldId id="268" r:id="rId5"/>
    <p:sldId id="269" r:id="rId6"/>
    <p:sldId id="272" r:id="rId7"/>
    <p:sldId id="270" r:id="rId8"/>
    <p:sldId id="263" r:id="rId9"/>
    <p:sldId id="264" r:id="rId10"/>
    <p:sldId id="273" r:id="rId11"/>
    <p:sldId id="271"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5910" autoAdjust="0"/>
  </p:normalViewPr>
  <p:slideViewPr>
    <p:cSldViewPr snapToGrid="0">
      <p:cViewPr varScale="1">
        <p:scale>
          <a:sx n="58" d="100"/>
          <a:sy n="58" d="100"/>
        </p:scale>
        <p:origin x="140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41C7D-3D77-4766-BFA2-098DA5C04552}" type="datetimeFigureOut">
              <a:rPr lang="en-GB" smtClean="0"/>
              <a:t>17/12/2019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D356-7BB6-4C35-9D91-253EA2479861}" type="slidenum">
              <a:rPr lang="en-GB" smtClean="0"/>
              <a:t>‹#›</a:t>
            </a:fld>
            <a:endParaRPr lang="en-GB"/>
          </a:p>
        </p:txBody>
      </p:sp>
    </p:spTree>
    <p:extLst>
      <p:ext uri="{BB962C8B-B14F-4D97-AF65-F5344CB8AC3E}">
        <p14:creationId xmlns:p14="http://schemas.microsoft.com/office/powerpoint/2010/main" val="375813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nudiejeans.com/" TargetMode="External"/><Relationship Id="rId13" Type="http://schemas.openxmlformats.org/officeDocument/2006/relationships/hyperlink" Target="https://www2.hm.com/en_gb/ladies/shop-by-feature/16r-garment-collecting.html" TargetMode="External"/><Relationship Id="rId3" Type="http://schemas.openxmlformats.org/officeDocument/2006/relationships/hyperlink" Target="https://ecoalf.com/ue/" TargetMode="External"/><Relationship Id="rId7" Type="http://schemas.openxmlformats.org/officeDocument/2006/relationships/hyperlink" Target="https://wornwear.patagonia.com/" TargetMode="External"/><Relationship Id="rId12" Type="http://schemas.openxmlformats.org/officeDocument/2006/relationships/hyperlink" Target="https://www.freitag.ch/e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patagonia.com/recycled-polyester.html" TargetMode="External"/><Relationship Id="rId11" Type="http://schemas.openxmlformats.org/officeDocument/2006/relationships/hyperlink" Target="https://indosole.com/pages/our_story_page#sect_1" TargetMode="External"/><Relationship Id="rId5" Type="http://schemas.openxmlformats.org/officeDocument/2006/relationships/hyperlink" Target="https://gumshoe.amsterdam/" TargetMode="External"/><Relationship Id="rId10" Type="http://schemas.openxmlformats.org/officeDocument/2006/relationships/hyperlink" Target="http://wintervacht.nl/" TargetMode="External"/><Relationship Id="rId4" Type="http://schemas.openxmlformats.org/officeDocument/2006/relationships/hyperlink" Target="http://gumdropltd.com/" TargetMode="External"/><Relationship Id="rId9" Type="http://schemas.openxmlformats.org/officeDocument/2006/relationships/hyperlink" Target="https://tonle.co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c.co.uk/iplayer/episode/b0bn6034/stacey-dooley-investigates-fashions-dirty-secret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bbc.co.uk/news/science-environment-4157054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reenandgrowing.org/water-washing-machine-us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guardian.com/science/2016/sep/27/washing-clothes-releases-water-polluting-fibres-study-find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theguardian.com/commentisfree/2016/mar/30/plastic-debris-killing-sperm-whales" TargetMode="External"/><Relationship Id="rId4" Type="http://schemas.openxmlformats.org/officeDocument/2006/relationships/hyperlink" Target="https://www.theguardian.com/environment/2016/jun/02/microplastics-killing-fish-before-they-reach-reproductive-age-study-find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CCD356-7BB6-4C35-9D91-253EA2479861}" type="slidenum">
              <a:rPr lang="en-GB" smtClean="0"/>
              <a:t>3</a:t>
            </a:fld>
            <a:endParaRPr lang="en-GB"/>
          </a:p>
        </p:txBody>
      </p:sp>
    </p:spTree>
    <p:extLst>
      <p:ext uri="{BB962C8B-B14F-4D97-AF65-F5344CB8AC3E}">
        <p14:creationId xmlns:p14="http://schemas.microsoft.com/office/powerpoint/2010/main" val="26263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Children will be interested to learn that across the United Nations, agencies are working to make fashion more sustainable. Some innovative examples of this include:</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 Spain’s </a:t>
            </a:r>
            <a:r>
              <a:rPr lang="en-GB" sz="1200" b="0" i="0" u="none" strike="noStrike" kern="1200" dirty="0" err="1">
                <a:solidFill>
                  <a:schemeClr val="tx1"/>
                </a:solidFill>
                <a:effectLst/>
                <a:latin typeface="+mn-lt"/>
                <a:ea typeface="+mn-ea"/>
                <a:cs typeface="+mn-cs"/>
                <a:hlinkClick r:id="rId3"/>
              </a:rPr>
              <a:t>Ecoalf</a:t>
            </a:r>
            <a:r>
              <a:rPr lang="en-GB" sz="1200" b="0" i="0" kern="1200" dirty="0">
                <a:solidFill>
                  <a:schemeClr val="tx1"/>
                </a:solidFill>
                <a:effectLst/>
                <a:latin typeface="+mn-lt"/>
                <a:ea typeface="+mn-ea"/>
                <a:cs typeface="+mn-cs"/>
              </a:rPr>
              <a:t> collects ocean plastics from 33 ports and turns the trash into shoes, clothing and bags as part of its Upcycling the Oceans collection. </a:t>
            </a:r>
          </a:p>
          <a:p>
            <a:r>
              <a:rPr lang="en-GB" sz="1200" b="0" i="0" kern="1200" dirty="0">
                <a:solidFill>
                  <a:schemeClr val="tx1"/>
                </a:solidFill>
                <a:effectLst/>
                <a:latin typeface="+mn-lt"/>
                <a:ea typeface="+mn-ea"/>
                <a:cs typeface="+mn-cs"/>
              </a:rPr>
              <a:t>- In Amsterdam, </a:t>
            </a:r>
            <a:r>
              <a:rPr lang="en-GB" sz="1200" b="0" i="0" u="none" strike="noStrike" kern="1200" dirty="0" err="1">
                <a:solidFill>
                  <a:schemeClr val="tx1"/>
                </a:solidFill>
                <a:effectLst/>
                <a:latin typeface="+mn-lt"/>
                <a:ea typeface="+mn-ea"/>
                <a:cs typeface="+mn-cs"/>
                <a:hlinkClick r:id="rId4"/>
              </a:rPr>
              <a:t>GumDrop</a:t>
            </a:r>
            <a:r>
              <a:rPr lang="en-GB" sz="1200" b="0" i="0" kern="1200" dirty="0">
                <a:solidFill>
                  <a:schemeClr val="tx1"/>
                </a:solidFill>
                <a:effectLst/>
                <a:latin typeface="+mn-lt"/>
                <a:ea typeface="+mn-ea"/>
                <a:cs typeface="+mn-cs"/>
              </a:rPr>
              <a:t> collects used chewing-gum from paths and turns it into a new kind of rubber which is then used to make </a:t>
            </a:r>
            <a:r>
              <a:rPr lang="en-GB" sz="1200" b="0" i="0" u="none" strike="noStrike" kern="1200" dirty="0">
                <a:solidFill>
                  <a:schemeClr val="tx1"/>
                </a:solidFill>
                <a:effectLst/>
                <a:latin typeface="+mn-lt"/>
                <a:ea typeface="+mn-ea"/>
                <a:cs typeface="+mn-cs"/>
                <a:hlinkClick r:id="rId5"/>
              </a:rPr>
              <a:t>shoes</a:t>
            </a:r>
            <a:r>
              <a:rPr lang="en-GB" sz="1200" b="0" i="0" u="none" strike="noStrike"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It takes around 2.2 pounds of gum to make four pairs of trainers.</a:t>
            </a:r>
          </a:p>
          <a:p>
            <a:r>
              <a:rPr lang="en-GB" sz="1200" b="0" i="0" kern="1200" dirty="0">
                <a:solidFill>
                  <a:schemeClr val="tx1"/>
                </a:solidFill>
                <a:effectLst/>
                <a:latin typeface="+mn-lt"/>
                <a:ea typeface="+mn-ea"/>
                <a:cs typeface="+mn-cs"/>
              </a:rPr>
              <a:t>- Outdoor gear retailer </a:t>
            </a:r>
            <a:r>
              <a:rPr lang="en-GB" sz="1200" b="0" i="0" u="none" strike="noStrike" kern="1200" dirty="0">
                <a:solidFill>
                  <a:schemeClr val="tx1"/>
                </a:solidFill>
                <a:effectLst/>
                <a:latin typeface="+mn-lt"/>
                <a:ea typeface="+mn-ea"/>
                <a:cs typeface="+mn-cs"/>
                <a:hlinkClick r:id="rId6"/>
              </a:rPr>
              <a:t>Patagonia</a:t>
            </a:r>
            <a:r>
              <a:rPr lang="en-GB" sz="1200" b="0" i="0" kern="1200" dirty="0">
                <a:solidFill>
                  <a:schemeClr val="tx1"/>
                </a:solidFill>
                <a:effectLst/>
                <a:latin typeface="+mn-lt"/>
                <a:ea typeface="+mn-ea"/>
                <a:cs typeface="+mn-cs"/>
              </a:rPr>
              <a:t>, based in California, has been producing fleece jackets using polyester from recycled bottles since 1993 and </a:t>
            </a:r>
            <a:r>
              <a:rPr lang="en-GB" sz="1200" b="0" i="0" u="none" strike="noStrike" kern="1200" dirty="0">
                <a:solidFill>
                  <a:schemeClr val="tx1"/>
                </a:solidFill>
                <a:effectLst/>
                <a:latin typeface="+mn-lt"/>
                <a:ea typeface="+mn-ea"/>
                <a:cs typeface="+mn-cs"/>
                <a:hlinkClick r:id="rId7"/>
              </a:rPr>
              <a:t>mends and recycles older items</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 Gothenburg-based </a:t>
            </a:r>
            <a:r>
              <a:rPr lang="en-GB" sz="1200" b="0" i="0" u="none" strike="noStrike" kern="1200" dirty="0">
                <a:solidFill>
                  <a:schemeClr val="tx1"/>
                </a:solidFill>
                <a:effectLst/>
                <a:latin typeface="+mn-lt"/>
                <a:ea typeface="+mn-ea"/>
                <a:cs typeface="+mn-cs"/>
                <a:hlinkClick r:id="rId8"/>
              </a:rPr>
              <a:t>Nudie Jeans</a:t>
            </a:r>
            <a:r>
              <a:rPr lang="en-GB" sz="1200" b="0" i="0" kern="1200" dirty="0">
                <a:solidFill>
                  <a:schemeClr val="tx1"/>
                </a:solidFill>
                <a:effectLst/>
                <a:latin typeface="+mn-lt"/>
                <a:ea typeface="+mn-ea"/>
                <a:cs typeface="+mn-cs"/>
              </a:rPr>
              <a:t> uses organic cotton for its jeans and offers free repairs for life. Customers also get a discount if they hand in their old jeans.</a:t>
            </a:r>
          </a:p>
          <a:p>
            <a:r>
              <a:rPr lang="en-GB" sz="1200" b="0" i="0" kern="1200" dirty="0">
                <a:solidFill>
                  <a:schemeClr val="tx1"/>
                </a:solidFill>
                <a:effectLst/>
                <a:latin typeface="+mn-lt"/>
                <a:ea typeface="+mn-ea"/>
                <a:cs typeface="+mn-cs"/>
              </a:rPr>
              <a:t>- Cambodia-based </a:t>
            </a:r>
            <a:r>
              <a:rPr lang="en-GB" sz="1200" b="0" i="0" u="none" strike="noStrike" kern="1200" dirty="0" err="1">
                <a:solidFill>
                  <a:schemeClr val="tx1"/>
                </a:solidFill>
                <a:effectLst/>
                <a:latin typeface="+mn-lt"/>
                <a:ea typeface="+mn-ea"/>
                <a:cs typeface="+mn-cs"/>
                <a:hlinkClick r:id="rId9"/>
              </a:rPr>
              <a:t>Tonlé</a:t>
            </a:r>
            <a:r>
              <a:rPr lang="en-GB" sz="1200" b="0" i="0" u="none" strike="noStrike" kern="1200" dirty="0">
                <a:solidFill>
                  <a:schemeClr val="tx1"/>
                </a:solidFill>
                <a:effectLst/>
                <a:latin typeface="+mn-lt"/>
                <a:ea typeface="+mn-ea"/>
                <a:cs typeface="+mn-cs"/>
                <a:hlinkClick r:id="rId9"/>
              </a:rPr>
              <a:t> </a:t>
            </a:r>
            <a:r>
              <a:rPr lang="en-GB" sz="1200" b="0" i="0" kern="1200" dirty="0">
                <a:solidFill>
                  <a:schemeClr val="tx1"/>
                </a:solidFill>
                <a:effectLst/>
                <a:latin typeface="+mn-lt"/>
                <a:ea typeface="+mn-ea"/>
                <a:cs typeface="+mn-cs"/>
              </a:rPr>
              <a:t>uses surplus fabric from mass clothing manufacturers to create zero-waste fashion collections. It uses more than 97 per cent of the material it receives and turns the rest into paper.  </a:t>
            </a:r>
          </a:p>
          <a:p>
            <a:pPr marL="171450" indent="-171450">
              <a:buFontTx/>
              <a:buChar char="-"/>
            </a:pPr>
            <a:r>
              <a:rPr lang="en-GB" sz="1200" b="0" i="0" kern="1200" dirty="0">
                <a:solidFill>
                  <a:schemeClr val="tx1"/>
                </a:solidFill>
                <a:effectLst/>
                <a:latin typeface="+mn-lt"/>
                <a:ea typeface="+mn-ea"/>
                <a:cs typeface="+mn-cs"/>
              </a:rPr>
              <a:t>In the Netherlands, </a:t>
            </a:r>
            <a:r>
              <a:rPr lang="en-GB" sz="1200" b="0" i="0" u="none" strike="noStrike" kern="1200" dirty="0" err="1">
                <a:solidFill>
                  <a:schemeClr val="tx1"/>
                </a:solidFill>
                <a:effectLst/>
                <a:latin typeface="+mn-lt"/>
                <a:ea typeface="+mn-ea"/>
                <a:cs typeface="+mn-cs"/>
                <a:hlinkClick r:id="rId10"/>
              </a:rPr>
              <a:t>Wintervacht</a:t>
            </a:r>
            <a:r>
              <a:rPr lang="en-GB" sz="1200" b="0" i="0" kern="1200" dirty="0">
                <a:solidFill>
                  <a:schemeClr val="tx1"/>
                </a:solidFill>
                <a:effectLst/>
                <a:latin typeface="+mn-lt"/>
                <a:ea typeface="+mn-ea"/>
                <a:cs typeface="+mn-cs"/>
              </a:rPr>
              <a:t> turns blankets and curtains into coats and jackets. </a:t>
            </a:r>
          </a:p>
          <a:p>
            <a:pPr marL="171450" indent="-171450">
              <a:buFontTx/>
              <a:buChar char="-"/>
            </a:pPr>
            <a:r>
              <a:rPr lang="en-GB" sz="1200" b="0" i="0" kern="1200" dirty="0">
                <a:solidFill>
                  <a:schemeClr val="tx1"/>
                </a:solidFill>
                <a:effectLst/>
                <a:latin typeface="+mn-lt"/>
                <a:ea typeface="+mn-ea"/>
                <a:cs typeface="+mn-cs"/>
              </a:rPr>
              <a:t>San Francisco- and Bali-based </a:t>
            </a:r>
            <a:r>
              <a:rPr lang="en-GB" sz="1200" b="0" i="0" u="none" strike="noStrike" kern="1200" dirty="0" err="1">
                <a:solidFill>
                  <a:schemeClr val="tx1"/>
                </a:solidFill>
                <a:effectLst/>
                <a:latin typeface="+mn-lt"/>
                <a:ea typeface="+mn-ea"/>
                <a:cs typeface="+mn-cs"/>
                <a:hlinkClick r:id="rId11"/>
              </a:rPr>
              <a:t>Indosole</a:t>
            </a:r>
            <a:r>
              <a:rPr lang="en-GB" sz="1200" b="0" i="0" kern="1200" dirty="0">
                <a:solidFill>
                  <a:schemeClr val="tx1"/>
                </a:solidFill>
                <a:effectLst/>
                <a:latin typeface="+mn-lt"/>
                <a:ea typeface="+mn-ea"/>
                <a:cs typeface="+mn-cs"/>
              </a:rPr>
              <a:t> turns discarded tyres in Indonesia into shoes, sandals and flip-flops, while Swiss firm</a:t>
            </a:r>
            <a:r>
              <a:rPr lang="en-GB" sz="1200" b="0" i="0" u="none" strike="noStrike" kern="1200" dirty="0">
                <a:solidFill>
                  <a:schemeClr val="tx1"/>
                </a:solidFill>
                <a:effectLst/>
                <a:latin typeface="+mn-lt"/>
                <a:ea typeface="+mn-ea"/>
                <a:cs typeface="+mn-cs"/>
                <a:hlinkClick r:id="rId12"/>
              </a:rPr>
              <a:t> </a:t>
            </a:r>
            <a:r>
              <a:rPr lang="en-GB" sz="1200" b="0" i="0" u="none" strike="noStrike" kern="1200" dirty="0" err="1">
                <a:solidFill>
                  <a:schemeClr val="tx1"/>
                </a:solidFill>
                <a:effectLst/>
                <a:latin typeface="+mn-lt"/>
                <a:ea typeface="+mn-ea"/>
                <a:cs typeface="+mn-cs"/>
                <a:hlinkClick r:id="rId12"/>
              </a:rPr>
              <a:t>Freitag</a:t>
            </a:r>
            <a:r>
              <a:rPr lang="en-GB" sz="1200" b="0" i="0" kern="1200" dirty="0">
                <a:solidFill>
                  <a:schemeClr val="tx1"/>
                </a:solidFill>
                <a:effectLst/>
                <a:latin typeface="+mn-lt"/>
                <a:ea typeface="+mn-ea"/>
                <a:cs typeface="+mn-cs"/>
              </a:rPr>
              <a:t> upcycles tarpaulins, seat belts and bicycle inner tubes to make their bags and backpacks.</a:t>
            </a:r>
          </a:p>
          <a:p>
            <a:r>
              <a:rPr lang="en-GB" sz="1200" b="0" i="0" u="none" strike="noStrike" kern="1200" dirty="0">
                <a:solidFill>
                  <a:schemeClr val="tx1"/>
                </a:solidFill>
                <a:effectLst/>
                <a:latin typeface="+mn-lt"/>
                <a:ea typeface="+mn-ea"/>
                <a:cs typeface="+mn-cs"/>
                <a:hlinkClick r:id="rId13"/>
              </a:rPr>
              <a:t>- Retailer H&amp;M</a:t>
            </a:r>
            <a:r>
              <a:rPr lang="en-GB" sz="1200" b="0" i="0" kern="1200" dirty="0">
                <a:solidFill>
                  <a:schemeClr val="tx1"/>
                </a:solidFill>
                <a:effectLst/>
                <a:latin typeface="+mn-lt"/>
                <a:ea typeface="+mn-ea"/>
                <a:cs typeface="+mn-cs"/>
              </a:rPr>
              <a:t> has a successful garment collection scheme. Customers who bring in five or more items of clothing or shoes, will receive discounts. Wearable items will be recycled as second-hand goods, while unwearable items will be turned into new products.</a:t>
            </a:r>
            <a:endParaRPr lang="en-GB" dirty="0"/>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4</a:t>
            </a:fld>
            <a:endParaRPr lang="en-GB"/>
          </a:p>
        </p:txBody>
      </p:sp>
    </p:spTree>
    <p:extLst>
      <p:ext uri="{BB962C8B-B14F-4D97-AF65-F5344CB8AC3E}">
        <p14:creationId xmlns:p14="http://schemas.microsoft.com/office/powerpoint/2010/main" val="3497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some staggering statistics to be looked into further if children are interested in carrying out their own research into the environmental impact of ‘fast fashion’.</a:t>
            </a:r>
          </a:p>
          <a:p>
            <a:r>
              <a:rPr lang="en-GB" sz="1200" b="0" i="0" u="none" kern="1200" dirty="0">
                <a:solidFill>
                  <a:schemeClr val="tx1"/>
                </a:solidFill>
                <a:effectLst/>
                <a:latin typeface="+mn-lt"/>
                <a:ea typeface="+mn-ea"/>
                <a:cs typeface="+mn-cs"/>
              </a:rPr>
              <a:t>Investigator</a:t>
            </a:r>
          </a:p>
          <a:p>
            <a:r>
              <a:rPr lang="en-GB" sz="1200" b="0" i="0" u="none" kern="1200" dirty="0">
                <a:solidFill>
                  <a:schemeClr val="tx1"/>
                </a:solidFill>
                <a:effectLst/>
                <a:latin typeface="+mn-lt"/>
                <a:ea typeface="+mn-ea"/>
                <a:cs typeface="+mn-cs"/>
              </a:rPr>
              <a:t>Stacey Dooley is a journalist and documentary film maker. In 2018, she made the documentary </a:t>
            </a:r>
            <a:r>
              <a:rPr lang="en-GB" sz="1200" b="0" i="0" u="none" strike="noStrike" kern="1200" dirty="0">
                <a:solidFill>
                  <a:schemeClr val="tx1"/>
                </a:solidFill>
                <a:effectLst/>
                <a:latin typeface="+mn-lt"/>
                <a:ea typeface="+mn-ea"/>
                <a:cs typeface="+mn-cs"/>
                <a:hlinkClick r:id="rId3">
                  <a:extLst>
                    <a:ext uri="{A12FA001-AC4F-418D-AE19-62706E023703}">
                      <ahyp:hlinkClr xmlns="" xmlns:ahyp="http://schemas.microsoft.com/office/drawing/2018/hyperlinkcolor" val="tx"/>
                    </a:ext>
                  </a:extLst>
                </a:hlinkClick>
              </a:rPr>
              <a:t>Fashion’s Dirty Secrets</a:t>
            </a:r>
            <a:r>
              <a:rPr lang="en-GB" sz="1200" b="0" i="0" u="none" kern="1200" dirty="0">
                <a:solidFill>
                  <a:schemeClr val="tx1"/>
                </a:solidFill>
                <a:effectLst/>
                <a:latin typeface="+mn-lt"/>
                <a:ea typeface="+mn-ea"/>
                <a:cs typeface="+mn-cs"/>
              </a:rPr>
              <a:t>, which explores the shocking impact our insatiable appetite for cheap clothing is having around the globe and recent </a:t>
            </a:r>
            <a:r>
              <a:rPr lang="en-GB" sz="1200" b="0" i="0" u="none" strike="noStrike" kern="1200" dirty="0">
                <a:solidFill>
                  <a:schemeClr val="tx1"/>
                </a:solidFill>
                <a:effectLst/>
                <a:latin typeface="+mn-lt"/>
                <a:ea typeface="+mn-ea"/>
                <a:cs typeface="+mn-cs"/>
                <a:hlinkClick r:id="rId4">
                  <a:extLst>
                    <a:ext uri="{A12FA001-AC4F-418D-AE19-62706E023703}">
                      <ahyp:hlinkClr xmlns="" xmlns:ahyp="http://schemas.microsoft.com/office/drawing/2018/hyperlinkcolor" val="tx"/>
                    </a:ext>
                  </a:extLst>
                </a:hlinkClick>
              </a:rPr>
              <a:t>claims that</a:t>
            </a:r>
            <a:r>
              <a:rPr lang="en-GB" sz="1200" b="0" i="0" u="none" kern="1200" dirty="0">
                <a:solidFill>
                  <a:schemeClr val="tx1"/>
                </a:solidFill>
                <a:effectLst/>
                <a:latin typeface="+mn-lt"/>
                <a:ea typeface="+mn-ea"/>
                <a:cs typeface="+mn-cs"/>
              </a:rPr>
              <a:t> the fashion industry is one of the top five most-polluting </a:t>
            </a:r>
            <a:r>
              <a:rPr lang="en-GB" sz="1200" b="0" i="0" kern="1200" dirty="0">
                <a:solidFill>
                  <a:schemeClr val="tx1"/>
                </a:solidFill>
                <a:effectLst/>
                <a:latin typeface="+mn-lt"/>
                <a:ea typeface="+mn-ea"/>
                <a:cs typeface="+mn-cs"/>
              </a:rPr>
              <a:t>industries in the world, alongside the oil industry.</a:t>
            </a:r>
            <a:endParaRPr lang="en-GB" dirty="0"/>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5</a:t>
            </a:fld>
            <a:endParaRPr lang="en-GB"/>
          </a:p>
        </p:txBody>
      </p:sp>
    </p:spTree>
    <p:extLst>
      <p:ext uri="{BB962C8B-B14F-4D97-AF65-F5344CB8AC3E}">
        <p14:creationId xmlns:p14="http://schemas.microsoft.com/office/powerpoint/2010/main" val="359924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Recent</a:t>
            </a:r>
            <a:r>
              <a:rPr lang="en-GB" sz="1200" b="0" i="0" u="none" strike="noStrike" kern="1200" baseline="0" dirty="0">
                <a:solidFill>
                  <a:schemeClr val="tx1"/>
                </a:solidFill>
                <a:effectLst/>
                <a:latin typeface="+mn-lt"/>
                <a:ea typeface="+mn-ea"/>
                <a:cs typeface="+mn-cs"/>
              </a:rPr>
              <a:t> reports have shown that </a:t>
            </a:r>
            <a:r>
              <a:rPr lang="en-GB" sz="1200" b="0" i="0" u="none" strike="noStrike" kern="1200" dirty="0">
                <a:solidFill>
                  <a:schemeClr val="tx1"/>
                </a:solidFill>
                <a:effectLst/>
                <a:latin typeface="+mn-lt"/>
                <a:ea typeface="+mn-ea"/>
                <a:cs typeface="+mn-cs"/>
              </a:rPr>
              <a:t>in order to hold the global temperature rise to 2˚C or less, everyone on earth will need to average an annual carbon footprint of 1.87 tons by 2050. Currently, the average U.S. per capita carbon footprint is 18.3 tons. By comparison, China’s per capita carbon emissions are 8.2 tons. Discuss</a:t>
            </a:r>
            <a:r>
              <a:rPr lang="en-GB" sz="1200" b="0" i="0" u="none" strike="noStrike" kern="1200" baseline="0" dirty="0">
                <a:solidFill>
                  <a:schemeClr val="tx1"/>
                </a:solidFill>
                <a:effectLst/>
                <a:latin typeface="+mn-lt"/>
                <a:ea typeface="+mn-ea"/>
                <a:cs typeface="+mn-cs"/>
              </a:rPr>
              <a:t> how many of us</a:t>
            </a:r>
            <a:r>
              <a:rPr lang="en-GB" sz="1200" b="0" i="0" u="none" strike="noStrike" kern="1200" dirty="0">
                <a:solidFill>
                  <a:schemeClr val="tx1"/>
                </a:solidFill>
                <a:effectLst/>
                <a:latin typeface="+mn-lt"/>
                <a:ea typeface="+mn-ea"/>
                <a:cs typeface="+mn-cs"/>
              </a:rPr>
              <a:t> have a long way to go to get to 1.87 tons.</a:t>
            </a:r>
            <a:r>
              <a:rPr lang="en-GB" sz="1200" b="0" i="0" u="none" strike="noStrike" kern="1200" baseline="0" dirty="0">
                <a:solidFill>
                  <a:schemeClr val="tx1"/>
                </a:solidFill>
                <a:effectLst/>
                <a:latin typeface="+mn-lt"/>
                <a:ea typeface="+mn-ea"/>
                <a:cs typeface="+mn-cs"/>
              </a:rPr>
              <a:t> Children will be interested to c</a:t>
            </a:r>
            <a:r>
              <a:rPr lang="en-GB" sz="1200" b="0" i="0" u="none" strike="noStrike" kern="1200" dirty="0">
                <a:solidFill>
                  <a:schemeClr val="tx1"/>
                </a:solidFill>
                <a:effectLst/>
                <a:latin typeface="+mn-lt"/>
                <a:ea typeface="+mn-ea"/>
                <a:cs typeface="+mn-cs"/>
              </a:rPr>
              <a:t>alculate their</a:t>
            </a:r>
            <a:r>
              <a:rPr lang="en-GB" sz="1200" b="0" i="0" u="none" strike="noStrike" kern="1200" baseline="0" dirty="0">
                <a:solidFill>
                  <a:schemeClr val="tx1"/>
                </a:solidFill>
                <a:effectLst/>
                <a:latin typeface="+mn-lt"/>
                <a:ea typeface="+mn-ea"/>
                <a:cs typeface="+mn-cs"/>
              </a:rPr>
              <a:t> own and family members’ </a:t>
            </a:r>
            <a:r>
              <a:rPr lang="en-GB" sz="1200" b="0" i="0" u="none" strike="noStrike" kern="1200" dirty="0">
                <a:solidFill>
                  <a:schemeClr val="tx1"/>
                </a:solidFill>
                <a:effectLst/>
                <a:latin typeface="+mn-lt"/>
                <a:ea typeface="+mn-ea"/>
                <a:cs typeface="+mn-cs"/>
              </a:rPr>
              <a:t>carbon footprint at websites</a:t>
            </a:r>
            <a:r>
              <a:rPr lang="en-GB" sz="1200" b="0" i="0" u="none" strike="noStrike" kern="1200" baseline="0" dirty="0">
                <a:solidFill>
                  <a:schemeClr val="tx1"/>
                </a:solidFill>
                <a:effectLst/>
                <a:latin typeface="+mn-lt"/>
                <a:ea typeface="+mn-ea"/>
                <a:cs typeface="+mn-cs"/>
              </a:rPr>
              <a:t> such as https://footprint.wwf.org.uk/#/</a:t>
            </a:r>
          </a:p>
          <a:p>
            <a:endParaRPr lang="en-GB"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Please note: This activity links closely to Activity 1 when children complete a survey and think about ways in which they can help to look after the Earth for future generations. </a:t>
            </a:r>
          </a:p>
          <a:p>
            <a:endParaRPr lang="en-GB" sz="1200" b="0" i="0" u="none" strike="noStrike" kern="1200" baseline="0" dirty="0">
              <a:solidFill>
                <a:schemeClr val="tx1"/>
              </a:solidFill>
              <a:effectLst/>
              <a:latin typeface="+mn-lt"/>
              <a:ea typeface="+mn-ea"/>
              <a:cs typeface="+mn-cs"/>
            </a:endParaRPr>
          </a:p>
          <a:p>
            <a:r>
              <a:rPr lang="en-GB" dirty="0"/>
              <a:t>Suggestions</a:t>
            </a:r>
            <a:r>
              <a:rPr lang="en-GB" baseline="0" dirty="0"/>
              <a:t> from children might include: </a:t>
            </a:r>
          </a:p>
          <a:p>
            <a:r>
              <a:rPr lang="en-GB" baseline="0" dirty="0"/>
              <a:t>Eat fruit, vegetables, grains and beans</a:t>
            </a:r>
          </a:p>
          <a:p>
            <a:r>
              <a:rPr lang="en-GB" baseline="0" dirty="0"/>
              <a:t>Choose organic and local foods</a:t>
            </a:r>
          </a:p>
          <a:p>
            <a:r>
              <a:rPr lang="en-GB" baseline="0" dirty="0"/>
              <a:t>Compost food waste</a:t>
            </a:r>
          </a:p>
          <a:p>
            <a:r>
              <a:rPr lang="en-GB" baseline="0" dirty="0"/>
              <a:t>Keep and wear items of clothing for longer periods of time</a:t>
            </a:r>
          </a:p>
          <a:p>
            <a:r>
              <a:rPr lang="en-GB" baseline="0" dirty="0"/>
              <a:t>Wash clothes at cooler temperatures</a:t>
            </a:r>
          </a:p>
          <a:p>
            <a:r>
              <a:rPr lang="en-GB" baseline="0" dirty="0"/>
              <a:t>Buy and use recycled items wherever possible</a:t>
            </a:r>
          </a:p>
          <a:p>
            <a:r>
              <a:rPr lang="en-GB" baseline="0" dirty="0"/>
              <a:t>Bring your own reusable bag when you shop</a:t>
            </a:r>
          </a:p>
          <a:p>
            <a:r>
              <a:rPr lang="en-GB" baseline="0" dirty="0"/>
              <a:t>Try to buy and use products with less packaging</a:t>
            </a:r>
          </a:p>
          <a:p>
            <a:r>
              <a:rPr lang="en-GB" baseline="0" dirty="0"/>
              <a:t>Switch lights off and unplug electronic devices when not in use</a:t>
            </a:r>
          </a:p>
          <a:p>
            <a:r>
              <a:rPr lang="en-GB" sz="1200" b="0" i="0" u="none" strike="noStrike" kern="1200" dirty="0">
                <a:solidFill>
                  <a:schemeClr val="tx1"/>
                </a:solidFill>
                <a:effectLst/>
                <a:latin typeface="+mn-lt"/>
                <a:ea typeface="+mn-ea"/>
                <a:cs typeface="+mn-cs"/>
              </a:rPr>
              <a:t>Walk, take public transport, car share or cycle to your destination whenever possible.</a:t>
            </a:r>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6</a:t>
            </a:fld>
            <a:endParaRPr lang="en-GB"/>
          </a:p>
        </p:txBody>
      </p:sp>
    </p:spTree>
    <p:extLst>
      <p:ext uri="{BB962C8B-B14F-4D97-AF65-F5344CB8AC3E}">
        <p14:creationId xmlns:p14="http://schemas.microsoft.com/office/powerpoint/2010/main" val="352377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PMI is a discussion and thinking tool which allows children to consider all sides and opinions involved in a balanced argument.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children to think first for themselves and then pair up to discuss the positives</a:t>
            </a:r>
            <a:r>
              <a:rPr lang="en-GB" sz="1200" kern="1200" baseline="0" dirty="0">
                <a:solidFill>
                  <a:schemeClr val="tx1"/>
                </a:solidFill>
                <a:effectLst/>
                <a:latin typeface="+mn-lt"/>
                <a:ea typeface="+mn-ea"/>
                <a:cs typeface="+mn-cs"/>
              </a:rPr>
              <a:t> and negatives and anything else that fits into the ‘interesting’ category (neither positive or negative but interesting nonetheless).</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 children’s ideas - how modern washing machines and washing products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are quick</a:t>
            </a:r>
            <a:r>
              <a:rPr lang="en-GB" sz="1200" kern="1200" baseline="0" dirty="0">
                <a:solidFill>
                  <a:schemeClr val="tx1"/>
                </a:solidFill>
                <a:effectLst/>
                <a:latin typeface="+mn-lt"/>
                <a:ea typeface="+mn-ea"/>
                <a:cs typeface="+mn-cs"/>
              </a:rPr>
              <a:t> and efficient</a:t>
            </a:r>
            <a:r>
              <a:rPr lang="en-GB" sz="1200" kern="1200" dirty="0">
                <a:solidFill>
                  <a:schemeClr val="tx1"/>
                </a:solidFill>
                <a:effectLst/>
                <a:latin typeface="+mn-lt"/>
                <a:ea typeface="+mn-ea"/>
                <a:cs typeface="+mn-cs"/>
              </a:rPr>
              <a:t> at removing stains from clothing compared to old fashioned methods of soaking, beating, scrubbing and rinsing by hand. However, we must also consider if current methods are sustainable and ask ourselves what damage we could be causing our environment.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Encourage children to share any negative aspects to modern washing methods, such as how modern washing machines use excessive amounts of water - depending on the type of washing machine, </a:t>
            </a:r>
            <a:r>
              <a:rPr lang="en-GB" sz="1200" u="none" strike="noStrike" kern="1200" dirty="0">
                <a:solidFill>
                  <a:schemeClr val="tx1"/>
                </a:solidFill>
                <a:effectLst/>
                <a:latin typeface="+mn-lt"/>
                <a:ea typeface="+mn-ea"/>
                <a:cs typeface="+mn-cs"/>
                <a:hlinkClick r:id="rId3"/>
              </a:rPr>
              <a:t>up to 40 gallons of water may be used per load of laundry</a:t>
            </a:r>
            <a:r>
              <a:rPr lang="en-GB" sz="1200" kern="1200" dirty="0">
                <a:solidFill>
                  <a:schemeClr val="tx1"/>
                </a:solidFill>
                <a:effectLst/>
                <a:latin typeface="+mn-lt"/>
                <a:ea typeface="+mn-ea"/>
                <a:cs typeface="+mn-cs"/>
              </a:rPr>
              <a:t>! Discuss how washing machines are among the largest consumers of energy in a typical modern home due to the electricity required to heat the water and drive the motors</a:t>
            </a:r>
            <a:r>
              <a:rPr lang="en-GB" sz="1200" kern="1200" baseline="0" dirty="0">
                <a:solidFill>
                  <a:schemeClr val="tx1"/>
                </a:solidFill>
                <a:effectLst/>
                <a:latin typeface="+mn-lt"/>
                <a:ea typeface="+mn-ea"/>
                <a:cs typeface="+mn-cs"/>
              </a:rPr>
              <a:t> and that this is adding to our carbon footprint.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7</a:t>
            </a:fld>
            <a:endParaRPr lang="en-GB"/>
          </a:p>
        </p:txBody>
      </p:sp>
    </p:spTree>
    <p:extLst>
      <p:ext uri="{BB962C8B-B14F-4D97-AF65-F5344CB8AC3E}">
        <p14:creationId xmlns:p14="http://schemas.microsoft.com/office/powerpoint/2010/main" val="360647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a:t>
            </a:r>
            <a:r>
              <a:rPr lang="en-GB" sz="1200" kern="1200" baseline="0" dirty="0">
                <a:solidFill>
                  <a:schemeClr val="tx1"/>
                </a:solidFill>
                <a:effectLst/>
                <a:latin typeface="+mn-lt"/>
                <a:ea typeface="+mn-ea"/>
                <a:cs typeface="+mn-cs"/>
              </a:rPr>
              <a:t> slide can be included as a continuation of negative aspects to modern washing methods. Discuss</a:t>
            </a:r>
            <a:r>
              <a:rPr lang="en-GB" sz="1200" kern="1200" dirty="0">
                <a:solidFill>
                  <a:schemeClr val="tx1"/>
                </a:solidFill>
                <a:effectLst/>
                <a:latin typeface="+mn-lt"/>
                <a:ea typeface="+mn-ea"/>
                <a:cs typeface="+mn-cs"/>
              </a:rPr>
              <a:t> another important environmental issue with children that every time you run your washing machine, you may be releasing over </a:t>
            </a:r>
            <a:r>
              <a:rPr lang="en-GB" sz="1200" u="none" strike="noStrike" kern="1200" dirty="0">
                <a:solidFill>
                  <a:schemeClr val="tx1"/>
                </a:solidFill>
                <a:effectLst/>
                <a:latin typeface="+mn-lt"/>
                <a:ea typeface="+mn-ea"/>
                <a:cs typeface="+mn-cs"/>
                <a:hlinkClick r:id="rId3"/>
              </a:rPr>
              <a:t>700,000 microscopic plastic fibres (less than 5mm in size) into the environment</a:t>
            </a:r>
            <a:r>
              <a:rPr lang="en-GB" sz="1200" kern="1200" dirty="0">
                <a:solidFill>
                  <a:schemeClr val="tx1"/>
                </a:solidFill>
                <a:effectLst/>
                <a:latin typeface="+mn-lt"/>
                <a:ea typeface="+mn-ea"/>
                <a:cs typeface="+mn-cs"/>
              </a:rPr>
              <a:t>. These come from synthetic clothing, such as leggings, fleeces and jumpers made from nylon, polyester and acrylic, that release the fibres into the water when washed and can end up in our oceans. These </a:t>
            </a:r>
            <a:r>
              <a:rPr lang="en-GB" sz="1200" b="1" kern="1200" dirty="0" err="1">
                <a:solidFill>
                  <a:schemeClr val="tx1"/>
                </a:solidFill>
                <a:effectLst/>
                <a:latin typeface="+mn-lt"/>
                <a:ea typeface="+mn-ea"/>
                <a:cs typeface="+mn-cs"/>
              </a:rPr>
              <a:t>microplastics</a:t>
            </a:r>
            <a:r>
              <a:rPr lang="en-GB" sz="1200" kern="1200" dirty="0">
                <a:solidFill>
                  <a:schemeClr val="tx1"/>
                </a:solidFill>
                <a:effectLst/>
                <a:latin typeface="+mn-lt"/>
                <a:ea typeface="+mn-ea"/>
                <a:cs typeface="+mn-cs"/>
              </a:rPr>
              <a:t> can </a:t>
            </a:r>
            <a:r>
              <a:rPr lang="en-GB" sz="1200" u="none" strike="noStrike" kern="1200" dirty="0">
                <a:solidFill>
                  <a:schemeClr val="tx1"/>
                </a:solidFill>
                <a:effectLst/>
                <a:latin typeface="+mn-lt"/>
                <a:ea typeface="+mn-ea"/>
                <a:cs typeface="+mn-cs"/>
                <a:hlinkClick r:id="rId4"/>
              </a:rPr>
              <a:t>poison</a:t>
            </a:r>
            <a:r>
              <a:rPr lang="en-GB" sz="1200" kern="1200" dirty="0">
                <a:solidFill>
                  <a:schemeClr val="tx1"/>
                </a:solidFill>
                <a:effectLst/>
                <a:latin typeface="+mn-lt"/>
                <a:ea typeface="+mn-ea"/>
                <a:cs typeface="+mn-cs"/>
              </a:rPr>
              <a:t> or </a:t>
            </a:r>
            <a:r>
              <a:rPr lang="en-GB" sz="1200" u="none" strike="noStrike" kern="1200" dirty="0">
                <a:solidFill>
                  <a:schemeClr val="tx1"/>
                </a:solidFill>
                <a:effectLst/>
                <a:latin typeface="+mn-lt"/>
                <a:ea typeface="+mn-ea"/>
                <a:cs typeface="+mn-cs"/>
                <a:hlinkClick r:id="rId5"/>
              </a:rPr>
              <a:t>starve</a:t>
            </a:r>
            <a:r>
              <a:rPr lang="en-GB" sz="1200" kern="1200" dirty="0">
                <a:solidFill>
                  <a:schemeClr val="tx1"/>
                </a:solidFill>
                <a:effectLst/>
                <a:latin typeface="+mn-lt"/>
                <a:ea typeface="+mn-ea"/>
                <a:cs typeface="+mn-cs"/>
              </a:rPr>
              <a:t> sea animals that accidentally swallow them. </a:t>
            </a:r>
            <a:r>
              <a:rPr lang="en-GB" sz="1200" b="0" i="0" kern="1200" dirty="0">
                <a:solidFill>
                  <a:schemeClr val="tx1"/>
                </a:solidFill>
                <a:effectLst/>
                <a:latin typeface="+mn-lt"/>
                <a:ea typeface="+mn-ea"/>
                <a:cs typeface="+mn-cs"/>
              </a:rPr>
              <a:t>Each cycle of a washing machine could release more than 700,000 microscopic plastic fibres into the environment, according to one study. </a:t>
            </a:r>
            <a:r>
              <a:rPr lang="en-GB" sz="1200" kern="1200" dirty="0">
                <a:solidFill>
                  <a:schemeClr val="tx1"/>
                </a:solidFill>
                <a:effectLst/>
                <a:latin typeface="+mn-lt"/>
                <a:ea typeface="+mn-ea"/>
                <a:cs typeface="+mn-cs"/>
              </a:rPr>
              <a:t>Scientists are finding evidence of </a:t>
            </a:r>
            <a:r>
              <a:rPr lang="en-GB" sz="1200" kern="1200" dirty="0" err="1">
                <a:solidFill>
                  <a:schemeClr val="tx1"/>
                </a:solidFill>
                <a:effectLst/>
                <a:latin typeface="+mn-lt"/>
                <a:ea typeface="+mn-ea"/>
                <a:cs typeface="+mn-cs"/>
              </a:rPr>
              <a:t>microplastics</a:t>
            </a:r>
            <a:r>
              <a:rPr lang="en-GB" sz="1200" kern="1200" dirty="0">
                <a:solidFill>
                  <a:schemeClr val="tx1"/>
                </a:solidFill>
                <a:effectLst/>
                <a:latin typeface="+mn-lt"/>
                <a:ea typeface="+mn-ea"/>
                <a:cs typeface="+mn-cs"/>
              </a:rPr>
              <a:t> washed up along the shorelines of the world. Explain that ‘The Great </a:t>
            </a:r>
            <a:r>
              <a:rPr lang="en-GB" sz="1200" kern="1200" dirty="0" err="1">
                <a:solidFill>
                  <a:schemeClr val="tx1"/>
                </a:solidFill>
                <a:effectLst/>
                <a:latin typeface="+mn-lt"/>
                <a:ea typeface="+mn-ea"/>
                <a:cs typeface="+mn-cs"/>
              </a:rPr>
              <a:t>Nurdle</a:t>
            </a:r>
            <a:r>
              <a:rPr lang="en-GB" sz="1200" kern="1200" dirty="0">
                <a:solidFill>
                  <a:schemeClr val="tx1"/>
                </a:solidFill>
                <a:effectLst/>
                <a:latin typeface="+mn-lt"/>
                <a:ea typeface="+mn-ea"/>
                <a:cs typeface="+mn-cs"/>
              </a:rPr>
              <a:t> Hunt’ is one way children can get involved in finding </a:t>
            </a:r>
            <a:r>
              <a:rPr lang="en-GB" sz="1200" kern="1200" dirty="0" err="1">
                <a:solidFill>
                  <a:schemeClr val="tx1"/>
                </a:solidFill>
                <a:effectLst/>
                <a:latin typeface="+mn-lt"/>
                <a:ea typeface="+mn-ea"/>
                <a:cs typeface="+mn-cs"/>
              </a:rPr>
              <a:t>microplastics</a:t>
            </a:r>
            <a:r>
              <a:rPr lang="en-GB" sz="1200" kern="1200" dirty="0">
                <a:solidFill>
                  <a:schemeClr val="tx1"/>
                </a:solidFill>
                <a:effectLst/>
                <a:latin typeface="+mn-lt"/>
                <a:ea typeface="+mn-ea"/>
                <a:cs typeface="+mn-cs"/>
              </a:rPr>
              <a:t> along local coastlines and logging their results to</a:t>
            </a:r>
            <a:r>
              <a:rPr lang="en-GB" sz="1200" kern="1200" baseline="0" dirty="0">
                <a:solidFill>
                  <a:schemeClr val="tx1"/>
                </a:solidFill>
                <a:effectLst/>
                <a:latin typeface="+mn-lt"/>
                <a:ea typeface="+mn-ea"/>
                <a:cs typeface="+mn-cs"/>
              </a:rPr>
              <a:t> be shared with others.</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8</a:t>
            </a:fld>
            <a:endParaRPr lang="en-GB"/>
          </a:p>
        </p:txBody>
      </p:sp>
    </p:spTree>
    <p:extLst>
      <p:ext uri="{BB962C8B-B14F-4D97-AF65-F5344CB8AC3E}">
        <p14:creationId xmlns:p14="http://schemas.microsoft.com/office/powerpoint/2010/main" val="37950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a:t>
            </a:r>
            <a:r>
              <a:rPr lang="en-GB" sz="1200" kern="1200" baseline="0" dirty="0">
                <a:solidFill>
                  <a:schemeClr val="tx1"/>
                </a:solidFill>
                <a:effectLst/>
                <a:latin typeface="+mn-lt"/>
                <a:ea typeface="+mn-ea"/>
                <a:cs typeface="+mn-cs"/>
              </a:rPr>
              <a:t> how there are </a:t>
            </a:r>
            <a:r>
              <a:rPr lang="en-GB" sz="1200" kern="1200" dirty="0">
                <a:solidFill>
                  <a:schemeClr val="tx1"/>
                </a:solidFill>
                <a:effectLst/>
                <a:latin typeface="+mn-lt"/>
                <a:ea typeface="+mn-ea"/>
                <a:cs typeface="+mn-cs"/>
              </a:rPr>
              <a:t>many ‘environmentally friendly’ washing products available now which are made with more natural, plant-based, ingredients that do not pollute the water supply. We are also being encouraged to wash our clothes at lower temperatures in order to use around 40% less electricity over the course of a year. Some companies have developed</a:t>
            </a:r>
            <a:r>
              <a:rPr lang="en-GB" sz="1200" kern="1200" baseline="0" dirty="0">
                <a:solidFill>
                  <a:schemeClr val="tx1"/>
                </a:solidFill>
                <a:effectLst/>
                <a:latin typeface="+mn-lt"/>
                <a:ea typeface="+mn-ea"/>
                <a:cs typeface="+mn-cs"/>
              </a:rPr>
              <a:t> fine mesh bags or balls to put clothing into to protect it during washing and lead to </a:t>
            </a:r>
            <a:r>
              <a:rPr lang="en-GB" sz="1200" b="0" i="0" u="none" strike="noStrike" kern="1200" dirty="0">
                <a:solidFill>
                  <a:schemeClr val="tx1"/>
                </a:solidFill>
                <a:effectLst/>
                <a:latin typeface="+mn-lt"/>
                <a:ea typeface="+mn-ea"/>
                <a:cs typeface="+mn-cs"/>
              </a:rPr>
              <a:t>decreased fibre loss. Studies have shown how this significantly increases the lifetime of garments. </a:t>
            </a:r>
            <a:r>
              <a:rPr lang="en-GB" sz="1200" kern="1200" dirty="0">
                <a:solidFill>
                  <a:schemeClr val="tx1"/>
                </a:solidFill>
                <a:effectLst/>
                <a:latin typeface="+mn-lt"/>
                <a:ea typeface="+mn-ea"/>
                <a:cs typeface="+mn-cs"/>
              </a:rPr>
              <a:t>Explain</a:t>
            </a:r>
            <a:r>
              <a:rPr lang="en-GB" sz="1200" kern="1200" baseline="0" dirty="0">
                <a:solidFill>
                  <a:schemeClr val="tx1"/>
                </a:solidFill>
                <a:effectLst/>
                <a:latin typeface="+mn-lt"/>
                <a:ea typeface="+mn-ea"/>
                <a:cs typeface="+mn-cs"/>
              </a:rPr>
              <a:t> that s</a:t>
            </a:r>
            <a:r>
              <a:rPr lang="en-GB" sz="1200" kern="1200" dirty="0">
                <a:solidFill>
                  <a:schemeClr val="tx1"/>
                </a:solidFill>
                <a:effectLst/>
                <a:latin typeface="+mn-lt"/>
                <a:ea typeface="+mn-ea"/>
                <a:cs typeface="+mn-cs"/>
              </a:rPr>
              <a:t>ome people believe that this</a:t>
            </a:r>
            <a:r>
              <a:rPr lang="en-GB" sz="1200" kern="1200" baseline="0" dirty="0">
                <a:solidFill>
                  <a:schemeClr val="tx1"/>
                </a:solidFill>
                <a:effectLst/>
                <a:latin typeface="+mn-lt"/>
                <a:ea typeface="+mn-ea"/>
                <a:cs typeface="+mn-cs"/>
              </a:rPr>
              <a:t> is the</a:t>
            </a:r>
            <a:r>
              <a:rPr lang="en-GB" sz="1200" kern="1200" dirty="0">
                <a:solidFill>
                  <a:schemeClr val="tx1"/>
                </a:solidFill>
                <a:effectLst/>
                <a:latin typeface="+mn-lt"/>
                <a:ea typeface="+mn-ea"/>
                <a:cs typeface="+mn-cs"/>
              </a:rPr>
              <a:t> greatest opportunity for environmental savings -</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increase the ‘active life’ of clothing</a:t>
            </a:r>
            <a:r>
              <a:rPr lang="en-GB" sz="1200" kern="1200" baseline="0" dirty="0">
                <a:solidFill>
                  <a:schemeClr val="tx1"/>
                </a:solidFill>
                <a:effectLst/>
                <a:latin typeface="+mn-lt"/>
                <a:ea typeface="+mn-ea"/>
                <a:cs typeface="+mn-cs"/>
              </a:rPr>
              <a:t> – ultimately meaning that we won’t ned to wash our clothes so often and, therefore, replace them so frequently.</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9</a:t>
            </a:fld>
            <a:endParaRPr lang="en-GB"/>
          </a:p>
        </p:txBody>
      </p:sp>
    </p:spTree>
    <p:extLst>
      <p:ext uri="{BB962C8B-B14F-4D97-AF65-F5344CB8AC3E}">
        <p14:creationId xmlns:p14="http://schemas.microsoft.com/office/powerpoint/2010/main" val="63452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Industries, such as </a:t>
            </a:r>
            <a:r>
              <a:rPr lang="en-GB" sz="1200" kern="1200" dirty="0" err="1">
                <a:solidFill>
                  <a:schemeClr val="tx1"/>
                </a:solidFill>
                <a:effectLst/>
                <a:latin typeface="+mn-lt"/>
                <a:ea typeface="+mn-ea"/>
                <a:cs typeface="+mn-cs"/>
              </a:rPr>
              <a:t>Croda</a:t>
            </a:r>
            <a:r>
              <a:rPr lang="en-GB" sz="1200" kern="1200" dirty="0">
                <a:solidFill>
                  <a:schemeClr val="tx1"/>
                </a:solidFill>
                <a:effectLst/>
                <a:latin typeface="+mn-lt"/>
                <a:ea typeface="+mn-ea"/>
                <a:cs typeface="+mn-cs"/>
              </a:rPr>
              <a:t> in East Yorkshire, England, believe that they have a responsibility to help contribute to a greener environment. They have used more sustainable ingredients to develop a new ingredient for a washing product that helps to extend the ‘lifetime’ of fabrics so that we can wear different items of clothing for longer periods of time</a:t>
            </a:r>
            <a:r>
              <a:rPr lang="en-GB" sz="1200" kern="1200" baseline="0" dirty="0">
                <a:solidFill>
                  <a:schemeClr val="tx1"/>
                </a:solidFill>
                <a:effectLst/>
                <a:latin typeface="+mn-lt"/>
                <a:ea typeface="+mn-ea"/>
                <a:cs typeface="+mn-cs"/>
              </a:rPr>
              <a:t> and also that we do not have to replace the clothing so often.</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10</a:t>
            </a:fld>
            <a:endParaRPr lang="en-GB"/>
          </a:p>
        </p:txBody>
      </p:sp>
    </p:spTree>
    <p:extLst>
      <p:ext uri="{BB962C8B-B14F-4D97-AF65-F5344CB8AC3E}">
        <p14:creationId xmlns:p14="http://schemas.microsoft.com/office/powerpoint/2010/main" val="1616395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scientists at </a:t>
            </a:r>
            <a:r>
              <a:rPr lang="en-GB" sz="1200" kern="1200" dirty="0" err="1">
                <a:solidFill>
                  <a:schemeClr val="tx1"/>
                </a:solidFill>
                <a:effectLst/>
                <a:latin typeface="+mn-lt"/>
                <a:ea typeface="+mn-ea"/>
                <a:cs typeface="+mn-cs"/>
              </a:rPr>
              <a:t>Croda</a:t>
            </a:r>
            <a:r>
              <a:rPr lang="en-GB" sz="1200" kern="1200" dirty="0">
                <a:solidFill>
                  <a:schemeClr val="tx1"/>
                </a:solidFill>
                <a:effectLst/>
                <a:latin typeface="+mn-lt"/>
                <a:ea typeface="+mn-ea"/>
                <a:cs typeface="+mn-cs"/>
              </a:rPr>
              <a:t> have tested their new product in many different ways. One method was to look at clothing under the microscope for signs of damage to individual fibres. They found that clothing washed with their product was protected by up to 50% and the fibres of fabric were smoother and less broken. This has led to a reduction in the release of </a:t>
            </a:r>
            <a:r>
              <a:rPr lang="en-GB" sz="1200" kern="1200" dirty="0" err="1">
                <a:solidFill>
                  <a:schemeClr val="tx1"/>
                </a:solidFill>
                <a:effectLst/>
                <a:latin typeface="+mn-lt"/>
                <a:ea typeface="+mn-ea"/>
                <a:cs typeface="+mn-cs"/>
              </a:rPr>
              <a:t>microplastics</a:t>
            </a:r>
            <a:r>
              <a:rPr lang="en-GB" sz="1200" kern="1200" dirty="0">
                <a:solidFill>
                  <a:schemeClr val="tx1"/>
                </a:solidFill>
                <a:effectLst/>
                <a:latin typeface="+mn-lt"/>
                <a:ea typeface="+mn-ea"/>
                <a:cs typeface="+mn-cs"/>
              </a:rPr>
              <a:t> when their product has been used.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Recent research tells us that, for every tonne of new product used, the estimated carbon emissions avoided are equivalent of 102 cars driven and the water saved is 150 million litres which is the equivalent of drinking water for 205,479 people for one year.</a:t>
            </a:r>
          </a:p>
          <a:p>
            <a:endParaRPr lang="en-GB"/>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11</a:t>
            </a:fld>
            <a:endParaRPr lang="en-GB"/>
          </a:p>
        </p:txBody>
      </p:sp>
    </p:spTree>
    <p:extLst>
      <p:ext uri="{BB962C8B-B14F-4D97-AF65-F5344CB8AC3E}">
        <p14:creationId xmlns:p14="http://schemas.microsoft.com/office/powerpoint/2010/main" val="114267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181350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2824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78175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403338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6277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A97E91-CFD5-4DD7-9CE6-8E9D755290C4}"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159751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A97E91-CFD5-4DD7-9CE6-8E9D755290C4}" type="datetimeFigureOut">
              <a:rPr lang="en-GB" smtClean="0"/>
              <a:t>17/12/2019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72324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A97E91-CFD5-4DD7-9CE6-8E9D755290C4}" type="datetimeFigureOut">
              <a:rPr lang="en-GB" smtClean="0"/>
              <a:t>17/12/2019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20729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97E91-CFD5-4DD7-9CE6-8E9D755290C4}" type="datetimeFigureOut">
              <a:rPr lang="en-GB" smtClean="0"/>
              <a:t>17/12/2019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16500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A97E91-CFD5-4DD7-9CE6-8E9D755290C4}"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40609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A97E91-CFD5-4DD7-9CE6-8E9D755290C4}"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415897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97E91-CFD5-4DD7-9CE6-8E9D755290C4}" type="datetimeFigureOut">
              <a:rPr lang="en-GB" smtClean="0"/>
              <a:t>17/12/2019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39A50-AA3D-4A4B-92FA-83FB8F071434}" type="slidenum">
              <a:rPr lang="en-GB" smtClean="0"/>
              <a:t>‹#›</a:t>
            </a:fld>
            <a:endParaRPr lang="en-GB"/>
          </a:p>
        </p:txBody>
      </p:sp>
    </p:spTree>
    <p:extLst>
      <p:ext uri="{BB962C8B-B14F-4D97-AF65-F5344CB8AC3E}">
        <p14:creationId xmlns:p14="http://schemas.microsoft.com/office/powerpoint/2010/main" val="319847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www.ciec.org.uk/"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81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868233" y="2187123"/>
            <a:ext cx="5330242" cy="1200329"/>
          </a:xfrm>
          <a:prstGeom prst="rect">
            <a:avLst/>
          </a:prstGeom>
        </p:spPr>
        <p:txBody>
          <a:bodyPr wrap="square">
            <a:spAutoFit/>
          </a:bodyPr>
          <a:lstStyle/>
          <a:p>
            <a:r>
              <a:rPr lang="en-GB" dirty="0">
                <a:latin typeface="Arial" panose="020B0604020202020204" pitchFamily="34" charset="0"/>
                <a:ea typeface="Calibri" panose="020F0502020204030204" pitchFamily="34" charset="0"/>
              </a:rPr>
              <a:t>Companies, such as Croda in East Yorkshire, England, </a:t>
            </a:r>
            <a:r>
              <a:rPr lang="en-GB" dirty="0">
                <a:latin typeface="Arial" panose="020B0604020202020204" pitchFamily="34" charset="0"/>
                <a:cs typeface="Arial" panose="020B0604020202020204" pitchFamily="34" charset="0"/>
              </a:rPr>
              <a:t>are helping us to wear different items of clothing for longer, thanks to their new washing product made from more sustainable ingredients.</a:t>
            </a:r>
            <a:endParaRPr lang="en-GB" dirty="0">
              <a:solidFill>
                <a:srgbClr val="333333"/>
              </a:solidFill>
              <a:latin typeface="Arial" panose="020B0604020202020204" pitchFamily="34" charset="0"/>
              <a:ea typeface="Times New Roman" panose="02020603050405020304" pitchFamily="18" charset="0"/>
            </a:endParaRPr>
          </a:p>
        </p:txBody>
      </p:sp>
      <p:sp>
        <p:nvSpPr>
          <p:cNvPr id="5" name="Rectangle 4"/>
          <p:cNvSpPr/>
          <p:nvPr/>
        </p:nvSpPr>
        <p:spPr>
          <a:xfrm>
            <a:off x="1868233" y="3858061"/>
            <a:ext cx="5979327" cy="1477328"/>
          </a:xfrm>
          <a:prstGeom prst="rect">
            <a:avLst/>
          </a:prstGeom>
        </p:spPr>
        <p:txBody>
          <a:bodyPr wrap="square">
            <a:spAutoFit/>
          </a:bodyPr>
          <a:lstStyle/>
          <a:p>
            <a:r>
              <a:rPr lang="en-GB" dirty="0">
                <a:latin typeface="Arial" panose="020B0604020202020204" pitchFamily="34" charset="0"/>
                <a:cs typeface="Arial" panose="020B0604020202020204" pitchFamily="34" charset="0"/>
              </a:rPr>
              <a:t>Scientists have developed a new product that protects fabrics from damage as well as prevents colours from fading during washing. Tests show that clothing looks newer for longer, meaning that it does not need to be washed or replaced so often. </a:t>
            </a:r>
          </a:p>
        </p:txBody>
      </p:sp>
      <p:pic>
        <p:nvPicPr>
          <p:cNvPr id="6" name="Picture 5">
            <a:extLst>
              <a:ext uri="{FF2B5EF4-FFF2-40B4-BE49-F238E27FC236}">
                <a16:creationId xmlns:a16="http://schemas.microsoft.com/office/drawing/2014/main" id="{A8070F6E-C75B-4D35-8303-7EF940AF3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059" y="82451"/>
            <a:ext cx="2265971" cy="755750"/>
          </a:xfrm>
          <a:prstGeom prst="rect">
            <a:avLst/>
          </a:prstGeom>
        </p:spPr>
      </p:pic>
      <p:pic>
        <p:nvPicPr>
          <p:cNvPr id="7" name="Picture 6"/>
          <p:cNvPicPr>
            <a:picLocks noChangeAspect="1"/>
          </p:cNvPicPr>
          <p:nvPr/>
        </p:nvPicPr>
        <p:blipFill>
          <a:blip r:embed="rId5"/>
          <a:stretch>
            <a:fillRect/>
          </a:stretch>
        </p:blipFill>
        <p:spPr>
          <a:xfrm>
            <a:off x="7719081" y="838201"/>
            <a:ext cx="3513057" cy="2705234"/>
          </a:xfrm>
          <a:prstGeom prst="rect">
            <a:avLst/>
          </a:prstGeom>
        </p:spPr>
      </p:pic>
    </p:spTree>
    <p:extLst>
      <p:ext uri="{BB962C8B-B14F-4D97-AF65-F5344CB8AC3E}">
        <p14:creationId xmlns:p14="http://schemas.microsoft.com/office/powerpoint/2010/main" val="288155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4873670" y="605007"/>
            <a:ext cx="3149607" cy="2871403"/>
          </a:xfrm>
          <a:prstGeom prst="rect">
            <a:avLst/>
          </a:prstGeom>
        </p:spPr>
      </p:pic>
      <p:pic>
        <p:nvPicPr>
          <p:cNvPr id="11" name="Picture 10"/>
          <p:cNvPicPr>
            <a:picLocks noChangeAspect="1"/>
          </p:cNvPicPr>
          <p:nvPr/>
        </p:nvPicPr>
        <p:blipFill>
          <a:blip r:embed="rId5"/>
          <a:stretch>
            <a:fillRect/>
          </a:stretch>
        </p:blipFill>
        <p:spPr>
          <a:xfrm>
            <a:off x="8670514" y="605008"/>
            <a:ext cx="3053627" cy="2871402"/>
          </a:xfrm>
          <a:prstGeom prst="rect">
            <a:avLst/>
          </a:prstGeom>
        </p:spPr>
      </p:pic>
      <p:grpSp>
        <p:nvGrpSpPr>
          <p:cNvPr id="12" name="Group 11"/>
          <p:cNvGrpSpPr/>
          <p:nvPr/>
        </p:nvGrpSpPr>
        <p:grpSpPr>
          <a:xfrm>
            <a:off x="435856" y="605007"/>
            <a:ext cx="3950597" cy="3858434"/>
            <a:chOff x="435856" y="605007"/>
            <a:chExt cx="3950597" cy="3693319"/>
          </a:xfrm>
        </p:grpSpPr>
        <p:sp>
          <p:nvSpPr>
            <p:cNvPr id="13" name="Rectangle 12">
              <a:extLst>
                <a:ext uri="{FF2B5EF4-FFF2-40B4-BE49-F238E27FC236}">
                  <a16:creationId xmlns:a16="http://schemas.microsoft.com/office/drawing/2014/main" id="{271C6F6B-1F48-4607-AD16-5076878C744E}"/>
                </a:ext>
              </a:extLst>
            </p:cNvPr>
            <p:cNvSpPr/>
            <p:nvPr/>
          </p:nvSpPr>
          <p:spPr>
            <a:xfrm>
              <a:off x="435856" y="605007"/>
              <a:ext cx="3950597" cy="3693319"/>
            </a:xfrm>
            <a:prstGeom prst="rect">
              <a:avLst/>
            </a:prstGeom>
            <a:ln w="12700">
              <a:solidFill>
                <a:schemeClr val="tx1"/>
              </a:solidFill>
            </a:ln>
          </p:spPr>
          <p:txBody>
            <a:bodyPr wrap="square">
              <a:spAutoFit/>
            </a:bodyPr>
            <a:lstStyle/>
            <a:p>
              <a:endParaRPr lang="en-GB" spc="10" dirty="0">
                <a:latin typeface="Arial" panose="020B0604020202020204" pitchFamily="34" charset="0"/>
                <a:ea typeface="Calibri" panose="020F0502020204030204" pitchFamily="34" charset="0"/>
              </a:endParaRPr>
            </a:p>
            <a:p>
              <a:r>
                <a:rPr lang="en-GB" spc="10" dirty="0">
                  <a:latin typeface="Arial" panose="020B0604020202020204" pitchFamily="34" charset="0"/>
                  <a:ea typeface="Calibri" panose="020F0502020204030204" pitchFamily="34" charset="0"/>
                </a:rPr>
                <a:t>Microscope report</a:t>
              </a:r>
            </a:p>
            <a:p>
              <a:endParaRPr lang="en-GB" spc="10" dirty="0">
                <a:latin typeface="Arial" panose="020B0604020202020204" pitchFamily="34" charset="0"/>
                <a:ea typeface="Calibri" panose="020F0502020204030204" pitchFamily="34" charset="0"/>
              </a:endParaRPr>
            </a:p>
            <a:p>
              <a:endParaRPr lang="en-GB" dirty="0">
                <a:latin typeface="Arial" panose="020B0604020202020204" pitchFamily="34" charset="0"/>
                <a:ea typeface="Calibri" panose="020F0502020204030204" pitchFamily="34" charset="0"/>
                <a:cs typeface="Times New Roman" panose="02020603050405020304" pitchFamily="18" charset="0"/>
              </a:endParaRPr>
            </a:p>
            <a:p>
              <a:r>
                <a:rPr lang="en-GB" dirty="0">
                  <a:latin typeface="Arial" panose="020B0604020202020204" pitchFamily="34" charset="0"/>
                  <a:ea typeface="Calibri" panose="020F0502020204030204" pitchFamily="34" charset="0"/>
                  <a:cs typeface="Times New Roman" panose="02020603050405020304" pitchFamily="18" charset="0"/>
                </a:rPr>
                <a:t>Clothing washed with product containing the new ingredient was protected by up to 50%</a:t>
              </a:r>
            </a:p>
            <a:p>
              <a:endParaRPr lang="en-GB" dirty="0">
                <a:latin typeface="Arial" panose="020B0604020202020204" pitchFamily="34" charset="0"/>
                <a:ea typeface="Calibri" panose="020F0502020204030204" pitchFamily="34" charset="0"/>
                <a:cs typeface="Times New Roman" panose="02020603050405020304" pitchFamily="18" charset="0"/>
              </a:endParaRPr>
            </a:p>
            <a:p>
              <a:r>
                <a:rPr lang="en-GB" dirty="0">
                  <a:latin typeface="Arial" panose="020B0604020202020204" pitchFamily="34" charset="0"/>
                  <a:ea typeface="Calibri" panose="020F0502020204030204" pitchFamily="34" charset="0"/>
                  <a:cs typeface="Times New Roman" panose="02020603050405020304" pitchFamily="18" charset="0"/>
                </a:rPr>
                <a:t>The fibres of fabric were smoother and less broken.</a:t>
              </a:r>
            </a:p>
            <a:p>
              <a:endParaRPr lang="en-GB" dirty="0">
                <a:latin typeface="Arial" panose="020B0604020202020204" pitchFamily="34" charset="0"/>
                <a:ea typeface="Calibri" panose="020F0502020204030204" pitchFamily="34" charset="0"/>
                <a:cs typeface="Times New Roman" panose="02020603050405020304" pitchFamily="18" charset="0"/>
              </a:endParaRPr>
            </a:p>
            <a:p>
              <a:r>
                <a:rPr lang="en-GB" dirty="0">
                  <a:latin typeface="Arial" panose="020B0604020202020204" pitchFamily="34" charset="0"/>
                  <a:ea typeface="Calibri" panose="020F0502020204030204" pitchFamily="34" charset="0"/>
                  <a:cs typeface="Times New Roman" panose="02020603050405020304" pitchFamily="18" charset="0"/>
                </a:rPr>
                <a:t>Fewer microplastics are released when this product is used.</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1517" y="707231"/>
              <a:ext cx="983672" cy="983672"/>
            </a:xfrm>
            <a:prstGeom prst="rect">
              <a:avLst/>
            </a:prstGeom>
          </p:spPr>
        </p:pic>
      </p:grpSp>
      <p:sp>
        <p:nvSpPr>
          <p:cNvPr id="15" name="TextBox 14"/>
          <p:cNvSpPr txBox="1"/>
          <p:nvPr/>
        </p:nvSpPr>
        <p:spPr>
          <a:xfrm>
            <a:off x="5061937" y="3817111"/>
            <a:ext cx="2773074" cy="646331"/>
          </a:xfrm>
          <a:prstGeom prst="rect">
            <a:avLst/>
          </a:prstGeom>
          <a:noFill/>
        </p:spPr>
        <p:txBody>
          <a:bodyPr wrap="square" rtlCol="0">
            <a:spAutoFit/>
          </a:bodyPr>
          <a:lstStyle/>
          <a:p>
            <a:pPr algn="ctr"/>
            <a:r>
              <a:rPr lang="en-GB" dirty="0"/>
              <a:t>Fabric washed without the new product</a:t>
            </a:r>
          </a:p>
        </p:txBody>
      </p:sp>
      <p:sp>
        <p:nvSpPr>
          <p:cNvPr id="16" name="TextBox 15"/>
          <p:cNvSpPr txBox="1"/>
          <p:nvPr/>
        </p:nvSpPr>
        <p:spPr>
          <a:xfrm>
            <a:off x="8670514" y="3817110"/>
            <a:ext cx="2773074" cy="646331"/>
          </a:xfrm>
          <a:prstGeom prst="rect">
            <a:avLst/>
          </a:prstGeom>
          <a:noFill/>
        </p:spPr>
        <p:txBody>
          <a:bodyPr wrap="square" rtlCol="0">
            <a:spAutoFit/>
          </a:bodyPr>
          <a:lstStyle/>
          <a:p>
            <a:pPr algn="ctr"/>
            <a:r>
              <a:rPr lang="en-GB" dirty="0"/>
              <a:t>Fabric washed with the new product</a:t>
            </a:r>
          </a:p>
        </p:txBody>
      </p:sp>
      <p:sp>
        <p:nvSpPr>
          <p:cNvPr id="17" name="Rectangle 16"/>
          <p:cNvSpPr/>
          <p:nvPr/>
        </p:nvSpPr>
        <p:spPr>
          <a:xfrm>
            <a:off x="435856" y="5461907"/>
            <a:ext cx="8676246" cy="727059"/>
          </a:xfrm>
          <a:prstGeom prst="rect">
            <a:avLst/>
          </a:prstGeom>
        </p:spPr>
        <p:txBody>
          <a:bodyPr wrap="square">
            <a:spAutoFit/>
          </a:bodyPr>
          <a:lstStyle/>
          <a:p>
            <a:pPr>
              <a:lnSpc>
                <a:spcPct val="107000"/>
              </a:lnSpc>
              <a:spcAft>
                <a:spcPts val="800"/>
              </a:spcAft>
            </a:pPr>
            <a:r>
              <a:rPr lang="en-GB" sz="2000" dirty="0">
                <a:latin typeface="Arial" panose="020B0604020202020204" pitchFamily="34" charset="0"/>
                <a:ea typeface="Calibri" panose="020F0502020204030204" pitchFamily="34" charset="0"/>
                <a:cs typeface="Times New Roman" panose="02020603050405020304" pitchFamily="18" charset="0"/>
              </a:rPr>
              <a:t>Companies like this help us make water savings and reduce the negative impact of </a:t>
            </a:r>
            <a:r>
              <a:rPr lang="en-GB" sz="2000" b="1" dirty="0">
                <a:latin typeface="Arial" panose="020B0604020202020204" pitchFamily="34" charset="0"/>
                <a:ea typeface="Calibri" panose="020F0502020204030204" pitchFamily="34" charset="0"/>
                <a:cs typeface="Times New Roman" panose="02020603050405020304" pitchFamily="18" charset="0"/>
              </a:rPr>
              <a:t>greenhouse gases</a:t>
            </a:r>
            <a:r>
              <a:rPr lang="en-GB" sz="2000" dirty="0">
                <a:latin typeface="Arial" panose="020B0604020202020204" pitchFamily="34" charset="0"/>
                <a:ea typeface="Calibri" panose="020F0502020204030204" pitchFamily="34" charset="0"/>
                <a:cs typeface="Times New Roman" panose="02020603050405020304" pitchFamily="18" charset="0"/>
              </a:rPr>
              <a:t> from washing and replacing clothes.</a:t>
            </a:r>
          </a:p>
        </p:txBody>
      </p:sp>
    </p:spTree>
    <p:extLst>
      <p:ext uri="{BB962C8B-B14F-4D97-AF65-F5344CB8AC3E}">
        <p14:creationId xmlns:p14="http://schemas.microsoft.com/office/powerpoint/2010/main" val="2421061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227076" y="4626093"/>
            <a:ext cx="173784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hlinkClick r:id="rId3"/>
              </a:rPr>
              <a:t>www.ciec.org.uk</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2611" y="2593777"/>
            <a:ext cx="1506778" cy="1670445"/>
          </a:xfrm>
          <a:prstGeom prst="rect">
            <a:avLst/>
          </a:prstGeom>
        </p:spPr>
      </p:pic>
    </p:spTree>
    <p:extLst>
      <p:ext uri="{BB962C8B-B14F-4D97-AF65-F5344CB8AC3E}">
        <p14:creationId xmlns:p14="http://schemas.microsoft.com/office/powerpoint/2010/main" val="196505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37854" y="1069971"/>
            <a:ext cx="9144000" cy="238760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Sustainable methods of cleaning: which washing product?</a:t>
            </a:r>
          </a:p>
        </p:txBody>
      </p:sp>
    </p:spTree>
    <p:extLst>
      <p:ext uri="{BB962C8B-B14F-4D97-AF65-F5344CB8AC3E}">
        <p14:creationId xmlns:p14="http://schemas.microsoft.com/office/powerpoint/2010/main" val="408998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C997C0-5A1D-4BE2-A405-6A2FB8614451}"/>
              </a:ext>
            </a:extLst>
          </p:cNvPr>
          <p:cNvSpPr/>
          <p:nvPr/>
        </p:nvSpPr>
        <p:spPr>
          <a:xfrm>
            <a:off x="3322118" y="542466"/>
            <a:ext cx="3310032" cy="830997"/>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Did you know . . . ?</a:t>
            </a:r>
          </a:p>
          <a:p>
            <a:endParaRPr lang="en-GB" sz="2400" dirty="0">
              <a:latin typeface="Arial" panose="020B060402020202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0937EC72-A37D-49CD-BB62-D8D30049B038}"/>
              </a:ext>
            </a:extLst>
          </p:cNvPr>
          <p:cNvSpPr/>
          <p:nvPr/>
        </p:nvSpPr>
        <p:spPr>
          <a:xfrm>
            <a:off x="4601581" y="4507242"/>
            <a:ext cx="2828395" cy="923330"/>
          </a:xfrm>
          <a:prstGeom prst="rect">
            <a:avLst/>
          </a:prstGeom>
        </p:spPr>
        <p:txBody>
          <a:bodyPr wrap="square">
            <a:spAutoFit/>
          </a:bodyPr>
          <a:lstStyle/>
          <a:p>
            <a:pPr algn="ctr"/>
            <a:r>
              <a:rPr lang="en-GB" dirty="0">
                <a:latin typeface="Arial" panose="020B0604020202020204" pitchFamily="34" charset="0"/>
                <a:ea typeface="Calibri" panose="020F0502020204030204" pitchFamily="34" charset="0"/>
              </a:rPr>
              <a:t>It is estimated that 97% of UK </a:t>
            </a:r>
            <a:r>
              <a:rPr lang="en-GB" i="1" dirty="0">
                <a:latin typeface="Arial" panose="020B0604020202020204" pitchFamily="34" charset="0"/>
                <a:ea typeface="Calibri" panose="020F0502020204030204" pitchFamily="34" charset="0"/>
              </a:rPr>
              <a:t>households today</a:t>
            </a:r>
            <a:r>
              <a:rPr lang="en-GB" dirty="0">
                <a:latin typeface="Arial" panose="020B0604020202020204" pitchFamily="34" charset="0"/>
                <a:ea typeface="Calibri" panose="020F0502020204030204" pitchFamily="34" charset="0"/>
              </a:rPr>
              <a:t> own a </a:t>
            </a:r>
            <a:r>
              <a:rPr lang="en-GB" i="1" dirty="0">
                <a:latin typeface="Arial" panose="020B0604020202020204" pitchFamily="34" charset="0"/>
                <a:ea typeface="Calibri" panose="020F0502020204030204" pitchFamily="34" charset="0"/>
              </a:rPr>
              <a:t>washing machine! </a:t>
            </a:r>
            <a:endParaRPr lang="en-GB" dirty="0"/>
          </a:p>
        </p:txBody>
      </p:sp>
      <p:sp>
        <p:nvSpPr>
          <p:cNvPr id="5" name="Rectangle 4">
            <a:extLst>
              <a:ext uri="{FF2B5EF4-FFF2-40B4-BE49-F238E27FC236}">
                <a16:creationId xmlns:a16="http://schemas.microsoft.com/office/drawing/2014/main" id="{7CD89064-7EF2-4603-A953-BDF4F292CCC6}"/>
              </a:ext>
            </a:extLst>
          </p:cNvPr>
          <p:cNvSpPr/>
          <p:nvPr/>
        </p:nvSpPr>
        <p:spPr>
          <a:xfrm>
            <a:off x="7429976" y="4507242"/>
            <a:ext cx="3850666" cy="923330"/>
          </a:xfrm>
          <a:prstGeom prst="rect">
            <a:avLst/>
          </a:prstGeom>
        </p:spPr>
        <p:txBody>
          <a:bodyPr wrap="square">
            <a:spAutoFit/>
          </a:bodyPr>
          <a:lstStyle/>
          <a:p>
            <a:pPr algn="ctr"/>
            <a:r>
              <a:rPr lang="en-GB" dirty="0">
                <a:latin typeface="Arial" panose="020B0604020202020204" pitchFamily="34" charset="0"/>
                <a:ea typeface="Calibri" panose="020F0502020204030204" pitchFamily="34" charset="0"/>
                <a:cs typeface="Arial" panose="020B0604020202020204" pitchFamily="34" charset="0"/>
              </a:rPr>
              <a:t>UK households carry out </a:t>
            </a:r>
            <a:r>
              <a:rPr lang="en-GB" dirty="0">
                <a:solidFill>
                  <a:srgbClr val="323132"/>
                </a:solidFill>
                <a:latin typeface="Arial" panose="020B0604020202020204" pitchFamily="34" charset="0"/>
                <a:ea typeface="Calibri" panose="020F0502020204030204" pitchFamily="34" charset="0"/>
                <a:cs typeface="Arial" panose="020B0604020202020204" pitchFamily="34" charset="0"/>
              </a:rPr>
              <a:t>an average of 244 wash cycles </a:t>
            </a:r>
          </a:p>
          <a:p>
            <a:pPr algn="ctr"/>
            <a:r>
              <a:rPr lang="en-GB" dirty="0">
                <a:solidFill>
                  <a:srgbClr val="323132"/>
                </a:solidFill>
                <a:latin typeface="Arial" panose="020B0604020202020204" pitchFamily="34" charset="0"/>
                <a:ea typeface="Calibri" panose="020F0502020204030204" pitchFamily="34" charset="0"/>
                <a:cs typeface="Arial" panose="020B0604020202020204" pitchFamily="34" charset="0"/>
              </a:rPr>
              <a:t>a year!</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F27783C-40C5-4E7E-AAF6-4CEEA740F09A}"/>
              </a:ext>
            </a:extLst>
          </p:cNvPr>
          <p:cNvPicPr>
            <a:picLocks noChangeAspect="1"/>
          </p:cNvPicPr>
          <p:nvPr/>
        </p:nvPicPr>
        <p:blipFill>
          <a:blip r:embed="rId4"/>
          <a:stretch>
            <a:fillRect/>
          </a:stretch>
        </p:blipFill>
        <p:spPr>
          <a:xfrm>
            <a:off x="4649349" y="1668688"/>
            <a:ext cx="2462588" cy="2448144"/>
          </a:xfrm>
          <a:prstGeom prst="rect">
            <a:avLst/>
          </a:prstGeom>
        </p:spPr>
      </p:pic>
      <p:pic>
        <p:nvPicPr>
          <p:cNvPr id="7" name="Picture 6">
            <a:extLst>
              <a:ext uri="{FF2B5EF4-FFF2-40B4-BE49-F238E27FC236}">
                <a16:creationId xmlns:a16="http://schemas.microsoft.com/office/drawing/2014/main" id="{78F68136-4FCA-412A-B8D8-61CC678AF24D}"/>
              </a:ext>
            </a:extLst>
          </p:cNvPr>
          <p:cNvPicPr>
            <a:picLocks noChangeAspect="1"/>
          </p:cNvPicPr>
          <p:nvPr/>
        </p:nvPicPr>
        <p:blipFill>
          <a:blip r:embed="rId5"/>
          <a:stretch>
            <a:fillRect/>
          </a:stretch>
        </p:blipFill>
        <p:spPr>
          <a:xfrm>
            <a:off x="1483056" y="1668688"/>
            <a:ext cx="2660073" cy="2448144"/>
          </a:xfrm>
          <a:prstGeom prst="rect">
            <a:avLst/>
          </a:prstGeom>
        </p:spPr>
      </p:pic>
      <p:pic>
        <p:nvPicPr>
          <p:cNvPr id="8" name="Picture 4" descr="Laundry, Bed Linen, Laundry Spider">
            <a:extLst>
              <a:ext uri="{FF2B5EF4-FFF2-40B4-BE49-F238E27FC236}">
                <a16:creationId xmlns:a16="http://schemas.microsoft.com/office/drawing/2014/main" id="{6AF5A3F5-B6AC-4667-AAA9-EAF36AC1C5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3549" y="1741489"/>
            <a:ext cx="2983521" cy="23753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F6B9E75-34C2-4892-9266-8957ECBAD9B7}"/>
              </a:ext>
            </a:extLst>
          </p:cNvPr>
          <p:cNvSpPr/>
          <p:nvPr/>
        </p:nvSpPr>
        <p:spPr>
          <a:xfrm>
            <a:off x="3212523" y="5820983"/>
            <a:ext cx="5531427" cy="830997"/>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Carry out some research of your own.</a:t>
            </a:r>
          </a:p>
          <a:p>
            <a:endParaRPr lang="en-GB" sz="24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7972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9DE04F-18C8-492A-91A9-F4DA0726020D}"/>
              </a:ext>
            </a:extLst>
          </p:cNvPr>
          <p:cNvSpPr/>
          <p:nvPr/>
        </p:nvSpPr>
        <p:spPr>
          <a:xfrm>
            <a:off x="2064719" y="861137"/>
            <a:ext cx="8770922" cy="400110"/>
          </a:xfrm>
          <a:prstGeom prst="rect">
            <a:avLst/>
          </a:prstGeom>
        </p:spPr>
        <p:txBody>
          <a:bodyPr wrap="square">
            <a:spAutoFit/>
          </a:bodyPr>
          <a:lstStyle/>
          <a:p>
            <a:r>
              <a:rPr lang="en-GB" sz="2000" dirty="0">
                <a:latin typeface="Arial" panose="020B0604020202020204" pitchFamily="34" charset="0"/>
                <a:ea typeface="Calibri" panose="020F0502020204030204" pitchFamily="34" charset="0"/>
              </a:rPr>
              <a:t>Our clothes are made from lots of different types of material called fabric.</a:t>
            </a:r>
          </a:p>
        </p:txBody>
      </p:sp>
      <p:pic>
        <p:nvPicPr>
          <p:cNvPr id="8" name="Picture 7" descr="Cotton Branch, Cotton, Plant, Branch">
            <a:extLst>
              <a:ext uri="{FF2B5EF4-FFF2-40B4-BE49-F238E27FC236}">
                <a16:creationId xmlns:a16="http://schemas.microsoft.com/office/drawing/2014/main" id="{AE73DE1E-91F6-49CC-B527-E536A5485A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920" y="1377357"/>
            <a:ext cx="3513135" cy="23420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2B24863-6250-4935-B2E1-D4AAEB272980}"/>
              </a:ext>
            </a:extLst>
          </p:cNvPr>
          <p:cNvSpPr/>
          <p:nvPr/>
        </p:nvSpPr>
        <p:spPr>
          <a:xfrm>
            <a:off x="2645875" y="4241290"/>
            <a:ext cx="5424237" cy="1631216"/>
          </a:xfrm>
          <a:prstGeom prst="rect">
            <a:avLst/>
          </a:prstGeom>
        </p:spPr>
        <p:txBody>
          <a:bodyPr wrap="square">
            <a:spAutoFit/>
          </a:bodyPr>
          <a:lstStyle/>
          <a:p>
            <a:r>
              <a:rPr lang="en-GB" sz="2000" dirty="0">
                <a:latin typeface="Arial" panose="020B0604020202020204" pitchFamily="34" charset="0"/>
                <a:ea typeface="Calibri" panose="020F0502020204030204" pitchFamily="34" charset="0"/>
              </a:rPr>
              <a:t>Cotton needs a lot of water - up to 2700 litres to grow enough for just one T-shirt!</a:t>
            </a:r>
          </a:p>
          <a:p>
            <a:endParaRPr lang="en-GB" sz="2000" dirty="0">
              <a:latin typeface="Arial" panose="020B0604020202020204" pitchFamily="34" charset="0"/>
              <a:ea typeface="Calibri" panose="020F0502020204030204" pitchFamily="34" charset="0"/>
            </a:endParaRPr>
          </a:p>
          <a:p>
            <a:r>
              <a:rPr lang="en-GB" sz="2000" dirty="0">
                <a:latin typeface="Arial" panose="020B0604020202020204" pitchFamily="34" charset="0"/>
                <a:ea typeface="Calibri" panose="020F0502020204030204" pitchFamily="34" charset="0"/>
              </a:rPr>
              <a:t>That’s enough for one person to drink for </a:t>
            </a:r>
          </a:p>
          <a:p>
            <a:r>
              <a:rPr lang="en-GB" sz="2000" dirty="0">
                <a:latin typeface="Arial" panose="020B0604020202020204" pitchFamily="34" charset="0"/>
                <a:ea typeface="Calibri" panose="020F0502020204030204" pitchFamily="34" charset="0"/>
              </a:rPr>
              <a:t>two and a half years!</a:t>
            </a:r>
          </a:p>
        </p:txBody>
      </p:sp>
      <p:sp>
        <p:nvSpPr>
          <p:cNvPr id="10" name="Rectangle 9">
            <a:extLst>
              <a:ext uri="{FF2B5EF4-FFF2-40B4-BE49-F238E27FC236}">
                <a16:creationId xmlns:a16="http://schemas.microsoft.com/office/drawing/2014/main" id="{D73C1364-3899-4139-BB44-318D6854D7DB}"/>
              </a:ext>
            </a:extLst>
          </p:cNvPr>
          <p:cNvSpPr/>
          <p:nvPr/>
        </p:nvSpPr>
        <p:spPr>
          <a:xfrm>
            <a:off x="1580920" y="1607076"/>
            <a:ext cx="6096000" cy="1015663"/>
          </a:xfrm>
          <a:prstGeom prst="rect">
            <a:avLst/>
          </a:prstGeom>
        </p:spPr>
        <p:txBody>
          <a:bodyPr>
            <a:spAutoFit/>
          </a:bodyPr>
          <a:lstStyle/>
          <a:p>
            <a:r>
              <a:rPr lang="en-GB" sz="2000" dirty="0">
                <a:latin typeface="Arial" panose="020B0604020202020204" pitchFamily="34" charset="0"/>
                <a:ea typeface="Calibri" panose="020F0502020204030204" pitchFamily="34" charset="0"/>
              </a:rPr>
              <a:t>Cotton is a natural material, grown with the seeds of the cotton plant, and is used to make clothing such as T-shirts and jackets.</a:t>
            </a:r>
          </a:p>
        </p:txBody>
      </p:sp>
      <p:pic>
        <p:nvPicPr>
          <p:cNvPr id="11" name="Picture 4" descr="Blank, T Shirts, White, T Shirt Template">
            <a:extLst>
              <a:ext uri="{FF2B5EF4-FFF2-40B4-BE49-F238E27FC236}">
                <a16:creationId xmlns:a16="http://schemas.microsoft.com/office/drawing/2014/main" id="{3AECED25-6148-4C3A-AFB5-E9119E3F0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929" y="4235262"/>
            <a:ext cx="1800225" cy="2170484"/>
          </a:xfrm>
          <a:prstGeom prst="rect">
            <a:avLst/>
          </a:prstGeom>
          <a:solidFill>
            <a:schemeClr val="tx1"/>
          </a:solidFill>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0112" y="4211186"/>
            <a:ext cx="2356104" cy="2194560"/>
          </a:xfrm>
          <a:prstGeom prst="rect">
            <a:avLst/>
          </a:prstGeom>
          <a:ln>
            <a:solidFill>
              <a:schemeClr val="tx1"/>
            </a:solidFill>
          </a:ln>
        </p:spPr>
      </p:pic>
    </p:spTree>
    <p:extLst>
      <p:ext uri="{BB962C8B-B14F-4D97-AF65-F5344CB8AC3E}">
        <p14:creationId xmlns:p14="http://schemas.microsoft.com/office/powerpoint/2010/main" val="342784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519343-2C71-44FC-B30F-FE86C591246A}"/>
              </a:ext>
            </a:extLst>
          </p:cNvPr>
          <p:cNvSpPr/>
          <p:nvPr/>
        </p:nvSpPr>
        <p:spPr>
          <a:xfrm>
            <a:off x="1530450" y="1374227"/>
            <a:ext cx="5806015" cy="1384995"/>
          </a:xfrm>
          <a:prstGeom prst="rect">
            <a:avLst/>
          </a:prstGeom>
        </p:spPr>
        <p:txBody>
          <a:bodyPr wrap="square">
            <a:spAutoFit/>
          </a:bodyPr>
          <a:lstStyle/>
          <a:p>
            <a:pPr algn="ctr"/>
            <a:r>
              <a:rPr lang="en-GB" sz="2000" dirty="0">
                <a:latin typeface="Arial" panose="020B0604020202020204" pitchFamily="34" charset="0"/>
                <a:ea typeface="Calibri" panose="020F0502020204030204" pitchFamily="34" charset="0"/>
              </a:rPr>
              <a:t>When fibres of material are grown, spun, weaved, </a:t>
            </a:r>
          </a:p>
          <a:p>
            <a:pPr algn="ctr"/>
            <a:r>
              <a:rPr lang="en-GB" sz="2000" dirty="0">
                <a:latin typeface="Arial" panose="020B0604020202020204" pitchFamily="34" charset="0"/>
                <a:ea typeface="Calibri" panose="020F0502020204030204" pitchFamily="34" charset="0"/>
              </a:rPr>
              <a:t>dyed and made into items of clothing, this produces carbon dioxide as energy waste. </a:t>
            </a:r>
            <a:endParaRPr lang="en-GB" sz="2000" dirty="0">
              <a:latin typeface="Arial" panose="020B0604020202020204" pitchFamily="34" charset="0"/>
              <a:ea typeface="Calibri" panose="020F0502020204030204" pitchFamily="34" charset="0"/>
              <a:cs typeface="Arial" panose="020B0604020202020204" pitchFamily="34" charset="0"/>
            </a:endParaRPr>
          </a:p>
          <a:p>
            <a:endParaRPr lang="en-GB" sz="2400" dirty="0">
              <a:latin typeface="Arial" panose="020B060402020202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525E217B-ED2A-4840-8353-49D94E67FC12}"/>
              </a:ext>
            </a:extLst>
          </p:cNvPr>
          <p:cNvSpPr/>
          <p:nvPr/>
        </p:nvSpPr>
        <p:spPr>
          <a:xfrm>
            <a:off x="252721" y="4453012"/>
            <a:ext cx="5343751" cy="1323439"/>
          </a:xfrm>
          <a:prstGeom prst="rect">
            <a:avLst/>
          </a:prstGeom>
        </p:spPr>
        <p:txBody>
          <a:bodyPr wrap="square">
            <a:spAutoFit/>
          </a:bodyPr>
          <a:lstStyle/>
          <a:p>
            <a:pPr algn="ctr"/>
            <a:r>
              <a:rPr lang="en-GB" sz="2000" dirty="0">
                <a:solidFill>
                  <a:srgbClr val="2A2A2A"/>
                </a:solidFill>
                <a:latin typeface="Arial" panose="020B0604020202020204" pitchFamily="34" charset="0"/>
                <a:cs typeface="Arial" panose="020B0604020202020204" pitchFamily="34" charset="0"/>
              </a:rPr>
              <a:t>Reports show that the fashion industry generates 1.26 billion tons of carbon dioxide </a:t>
            </a:r>
          </a:p>
          <a:p>
            <a:pPr algn="ctr"/>
            <a:r>
              <a:rPr lang="en-GB" sz="2000" dirty="0">
                <a:solidFill>
                  <a:srgbClr val="2A2A2A"/>
                </a:solidFill>
                <a:latin typeface="Arial" panose="020B0604020202020204" pitchFamily="34" charset="0"/>
                <a:cs typeface="Arial" panose="020B0604020202020204" pitchFamily="34" charset="0"/>
              </a:rPr>
              <a:t>every year. This is the same as </a:t>
            </a:r>
            <a:r>
              <a:rPr lang="en-GB" sz="2000" dirty="0">
                <a:latin typeface="Arial" panose="020B0604020202020204" pitchFamily="34" charset="0"/>
                <a:cs typeface="Arial" panose="020B0604020202020204" pitchFamily="34" charset="0"/>
              </a:rPr>
              <a:t>372 million cars driving for one year!</a:t>
            </a:r>
            <a:endParaRPr lang="en-GB" sz="2000" b="0" i="0" dirty="0">
              <a:solidFill>
                <a:srgbClr val="2A2A2A"/>
              </a:solidFill>
              <a:effectLst/>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2393" y="3571208"/>
            <a:ext cx="3571543" cy="26839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268" y="728373"/>
            <a:ext cx="3461337" cy="2601422"/>
          </a:xfrm>
          <a:prstGeom prst="rect">
            <a:avLst/>
          </a:prstGeom>
        </p:spPr>
      </p:pic>
    </p:spTree>
    <p:extLst>
      <p:ext uri="{BB962C8B-B14F-4D97-AF65-F5344CB8AC3E}">
        <p14:creationId xmlns:p14="http://schemas.microsoft.com/office/powerpoint/2010/main" val="338228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EC69E6-3D96-4D6E-AEDC-F683BF351E6F}"/>
              </a:ext>
            </a:extLst>
          </p:cNvPr>
          <p:cNvSpPr/>
          <p:nvPr/>
        </p:nvSpPr>
        <p:spPr>
          <a:xfrm>
            <a:off x="1072246" y="2477390"/>
            <a:ext cx="6371886" cy="1200329"/>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The total amount of carbon dioxide gas that you produce is called your </a:t>
            </a:r>
            <a:r>
              <a:rPr lang="en-GB" sz="2400" b="1" dirty="0">
                <a:latin typeface="Arial" panose="020B0604020202020204" pitchFamily="34" charset="0"/>
                <a:ea typeface="Calibri" panose="020F0502020204030204" pitchFamily="34" charset="0"/>
              </a:rPr>
              <a:t>carbon footprint</a:t>
            </a:r>
            <a:r>
              <a:rPr lang="en-GB" sz="2400" dirty="0">
                <a:latin typeface="Arial" panose="020B0604020202020204" pitchFamily="34" charset="0"/>
                <a:ea typeface="Calibri" panose="020F0502020204030204" pitchFamily="34" charset="0"/>
              </a:rPr>
              <a:t>.</a:t>
            </a:r>
          </a:p>
          <a:p>
            <a:endParaRPr lang="en-GB" sz="2400" dirty="0">
              <a:latin typeface="Arial" panose="020B060402020202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94105F1F-561C-4C0F-8CCF-CACD5F9942BE}"/>
              </a:ext>
            </a:extLst>
          </p:cNvPr>
          <p:cNvSpPr/>
          <p:nvPr/>
        </p:nvSpPr>
        <p:spPr>
          <a:xfrm>
            <a:off x="1072246" y="5200706"/>
            <a:ext cx="9336759" cy="892552"/>
          </a:xfrm>
          <a:prstGeom prst="rect">
            <a:avLst/>
          </a:prstGeom>
        </p:spPr>
        <p:txBody>
          <a:bodyPr wrap="square">
            <a:spAutoFit/>
          </a:bodyPr>
          <a:lstStyle/>
          <a:p>
            <a:r>
              <a:rPr lang="en-GB" sz="2800" dirty="0">
                <a:latin typeface="Arial" panose="020B0604020202020204" pitchFamily="34" charset="0"/>
                <a:ea typeface="Calibri" panose="020F0502020204030204" pitchFamily="34" charset="0"/>
              </a:rPr>
              <a:t>What can you do to reduce your carbon footprint?</a:t>
            </a:r>
          </a:p>
          <a:p>
            <a:endParaRPr lang="en-GB" sz="2400" dirty="0">
              <a:latin typeface="Arial" panose="020B060402020202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8B8736D4-FFAF-41BA-9F8A-B97020E30760}"/>
              </a:ext>
            </a:extLst>
          </p:cNvPr>
          <p:cNvPicPr>
            <a:picLocks noChangeAspect="1"/>
          </p:cNvPicPr>
          <p:nvPr/>
        </p:nvPicPr>
        <p:blipFill>
          <a:blip r:embed="rId4"/>
          <a:stretch>
            <a:fillRect/>
          </a:stretch>
        </p:blipFill>
        <p:spPr>
          <a:xfrm>
            <a:off x="7558432" y="1367639"/>
            <a:ext cx="3308549" cy="2709936"/>
          </a:xfrm>
          <a:prstGeom prst="rect">
            <a:avLst/>
          </a:prstGeom>
        </p:spPr>
      </p:pic>
      <p:sp>
        <p:nvSpPr>
          <p:cNvPr id="8" name="Rectangle 7">
            <a:extLst>
              <a:ext uri="{FF2B5EF4-FFF2-40B4-BE49-F238E27FC236}">
                <a16:creationId xmlns:a16="http://schemas.microsoft.com/office/drawing/2014/main" id="{F090DECC-D46E-4971-8A37-B27F105A00E2}"/>
              </a:ext>
            </a:extLst>
          </p:cNvPr>
          <p:cNvSpPr/>
          <p:nvPr/>
        </p:nvSpPr>
        <p:spPr>
          <a:xfrm>
            <a:off x="2157868" y="877205"/>
            <a:ext cx="7410977" cy="1200329"/>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Every time we use a fuel, like coal, gas or oil, we create carbon dioxide gas as waste.</a:t>
            </a:r>
          </a:p>
          <a:p>
            <a:endParaRPr lang="en-GB" sz="2400" dirty="0">
              <a:latin typeface="Arial" panose="020B060402020202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FBCC849F-F479-4A58-9EBF-B5A738FE95A5}"/>
              </a:ext>
            </a:extLst>
          </p:cNvPr>
          <p:cNvSpPr/>
          <p:nvPr/>
        </p:nvSpPr>
        <p:spPr>
          <a:xfrm>
            <a:off x="1192433" y="3677719"/>
            <a:ext cx="6565851" cy="461665"/>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A big </a:t>
            </a:r>
            <a:r>
              <a:rPr lang="en-GB" sz="2400" b="1" dirty="0">
                <a:latin typeface="Arial" panose="020B0604020202020204" pitchFamily="34" charset="0"/>
                <a:ea typeface="Calibri" panose="020F0502020204030204" pitchFamily="34" charset="0"/>
              </a:rPr>
              <a:t>carbon footprint </a:t>
            </a:r>
            <a:r>
              <a:rPr lang="en-GB" sz="2400" dirty="0">
                <a:latin typeface="Arial" panose="020B0604020202020204" pitchFamily="34" charset="0"/>
                <a:ea typeface="Calibri" panose="020F0502020204030204" pitchFamily="34" charset="0"/>
              </a:rPr>
              <a:t>is bad for the planet.</a:t>
            </a:r>
          </a:p>
        </p:txBody>
      </p:sp>
    </p:spTree>
    <p:extLst>
      <p:ext uri="{BB962C8B-B14F-4D97-AF65-F5344CB8AC3E}">
        <p14:creationId xmlns:p14="http://schemas.microsoft.com/office/powerpoint/2010/main" val="192064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011285" y="907786"/>
            <a:ext cx="9780105" cy="830997"/>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PMI: Using an automatic washing machine to wash your clothes . . . </a:t>
            </a:r>
          </a:p>
          <a:p>
            <a:endParaRPr lang="en-GB" sz="2400" dirty="0">
              <a:latin typeface="Arial" panose="020B0604020202020204" pitchFamily="34" charset="0"/>
              <a:ea typeface="Calibri" panose="020F0502020204030204" pitchFamily="34" charset="0"/>
            </a:endParaRPr>
          </a:p>
        </p:txBody>
      </p:sp>
      <p:sp>
        <p:nvSpPr>
          <p:cNvPr id="11" name="Rectangle 10"/>
          <p:cNvSpPr/>
          <p:nvPr/>
        </p:nvSpPr>
        <p:spPr>
          <a:xfrm>
            <a:off x="1731545" y="5008166"/>
            <a:ext cx="1453524" cy="461665"/>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Positive</a:t>
            </a:r>
          </a:p>
        </p:txBody>
      </p:sp>
      <p:sp>
        <p:nvSpPr>
          <p:cNvPr id="12" name="Rectangle 11"/>
          <p:cNvSpPr/>
          <p:nvPr/>
        </p:nvSpPr>
        <p:spPr>
          <a:xfrm>
            <a:off x="5136154" y="5007253"/>
            <a:ext cx="1196066" cy="461665"/>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Minus</a:t>
            </a:r>
          </a:p>
        </p:txBody>
      </p:sp>
      <p:sp>
        <p:nvSpPr>
          <p:cNvPr id="13" name="Rectangle 12"/>
          <p:cNvSpPr/>
          <p:nvPr/>
        </p:nvSpPr>
        <p:spPr>
          <a:xfrm>
            <a:off x="8495717" y="5007252"/>
            <a:ext cx="1634235" cy="461665"/>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Interesting</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2992" y="1738783"/>
            <a:ext cx="4174209" cy="2782806"/>
          </a:xfrm>
          <a:prstGeom prst="rect">
            <a:avLst/>
          </a:prstGeom>
        </p:spPr>
      </p:pic>
    </p:spTree>
    <p:extLst>
      <p:ext uri="{BB962C8B-B14F-4D97-AF65-F5344CB8AC3E}">
        <p14:creationId xmlns:p14="http://schemas.microsoft.com/office/powerpoint/2010/main" val="181460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960420" y="372939"/>
            <a:ext cx="7840469" cy="830997"/>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What are microplastics?</a:t>
            </a:r>
          </a:p>
          <a:p>
            <a:endParaRPr lang="en-GB" sz="2400" dirty="0">
              <a:latin typeface="Arial" panose="020B0604020202020204" pitchFamily="34" charset="0"/>
              <a:ea typeface="Calibri" panose="020F0502020204030204" pitchFamily="34" charset="0"/>
            </a:endParaRPr>
          </a:p>
        </p:txBody>
      </p:sp>
      <p:pic>
        <p:nvPicPr>
          <p:cNvPr id="9" name="Picture 2" descr="Image result for microplastics">
            <a:extLst>
              <a:ext uri="{FF2B5EF4-FFF2-40B4-BE49-F238E27FC236}">
                <a16:creationId xmlns:a16="http://schemas.microsoft.com/office/drawing/2014/main" id="{345927E2-2DA5-4C80-8401-91775FD8B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707" y="2306415"/>
            <a:ext cx="3080198" cy="20497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microplastics">
            <a:extLst>
              <a:ext uri="{FF2B5EF4-FFF2-40B4-BE49-F238E27FC236}">
                <a16:creationId xmlns:a16="http://schemas.microsoft.com/office/drawing/2014/main" id="{86318A74-93CC-4200-AEAE-AF02EBAC6E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515" y="2306414"/>
            <a:ext cx="3080198" cy="204973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BF88175-F710-46E2-8066-28422605AEC8}"/>
              </a:ext>
            </a:extLst>
          </p:cNvPr>
          <p:cNvSpPr/>
          <p:nvPr/>
        </p:nvSpPr>
        <p:spPr>
          <a:xfrm>
            <a:off x="2157095" y="1015592"/>
            <a:ext cx="9549352"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Microplastic fibres come from clothing, such as leggings, fleeces and jumpers made from nylon, polyester and acrylic. During washing, the fibres are released into the water and can end up in our oceans.</a:t>
            </a:r>
          </a:p>
        </p:txBody>
      </p:sp>
      <p:sp>
        <p:nvSpPr>
          <p:cNvPr id="12" name="Rectangle 11">
            <a:extLst>
              <a:ext uri="{FF2B5EF4-FFF2-40B4-BE49-F238E27FC236}">
                <a16:creationId xmlns:a16="http://schemas.microsoft.com/office/drawing/2014/main" id="{8D61B26D-9A0F-4A1E-9523-0D011B1CF009}"/>
              </a:ext>
            </a:extLst>
          </p:cNvPr>
          <p:cNvSpPr/>
          <p:nvPr/>
        </p:nvSpPr>
        <p:spPr>
          <a:xfrm>
            <a:off x="1479051" y="4510990"/>
            <a:ext cx="8996927" cy="1754326"/>
          </a:xfrm>
          <a:prstGeom prst="rect">
            <a:avLst/>
          </a:prstGeom>
        </p:spPr>
        <p:txBody>
          <a:bodyPr wrap="square">
            <a:spAutoFit/>
          </a:bodyPr>
          <a:lstStyle/>
          <a:p>
            <a:pPr algn="ctr"/>
            <a:r>
              <a:rPr lang="en-GB" dirty="0">
                <a:latin typeface="Arial" panose="020B0604020202020204" pitchFamily="34" charset="0"/>
                <a:ea typeface="Calibri" panose="020F0502020204030204" pitchFamily="34" charset="0"/>
              </a:rPr>
              <a:t>You can find out more about </a:t>
            </a:r>
            <a:r>
              <a:rPr lang="en-GB" dirty="0" err="1">
                <a:latin typeface="Arial" panose="020B0604020202020204" pitchFamily="34" charset="0"/>
                <a:ea typeface="Calibri" panose="020F0502020204030204" pitchFamily="34" charset="0"/>
              </a:rPr>
              <a:t>microplastics</a:t>
            </a:r>
            <a:r>
              <a:rPr lang="en-GB" dirty="0">
                <a:latin typeface="Arial" panose="020B0604020202020204" pitchFamily="34" charset="0"/>
                <a:ea typeface="Calibri" panose="020F0502020204030204" pitchFamily="34" charset="0"/>
              </a:rPr>
              <a:t>, also known as </a:t>
            </a:r>
            <a:r>
              <a:rPr lang="en-GB" dirty="0" err="1">
                <a:solidFill>
                  <a:schemeClr val="accent2"/>
                </a:solidFill>
                <a:latin typeface="Arial" panose="020B0604020202020204" pitchFamily="34" charset="0"/>
                <a:ea typeface="Calibri" panose="020F0502020204030204" pitchFamily="34" charset="0"/>
              </a:rPr>
              <a:t>nurdles</a:t>
            </a:r>
            <a:r>
              <a:rPr lang="en-GB" dirty="0">
                <a:latin typeface="Arial" panose="020B0604020202020204" pitchFamily="34" charset="0"/>
                <a:ea typeface="Calibri" panose="020F0502020204030204" pitchFamily="34" charset="0"/>
              </a:rPr>
              <a:t>, at  </a:t>
            </a:r>
          </a:p>
          <a:p>
            <a:pPr algn="ctr"/>
            <a:endParaRPr lang="en-GB" dirty="0">
              <a:latin typeface="Arial" panose="020B0604020202020204" pitchFamily="34" charset="0"/>
              <a:cs typeface="Arial" panose="020B0604020202020204" pitchFamily="34" charset="0"/>
              <a:hlinkClick r:id="" action="ppaction://noaction"/>
            </a:endParaRPr>
          </a:p>
          <a:p>
            <a:pPr algn="ctr"/>
            <a:r>
              <a:rPr lang="en-GB" dirty="0">
                <a:latin typeface="Arial" panose="020B0604020202020204" pitchFamily="34" charset="0"/>
                <a:cs typeface="Arial" panose="020B0604020202020204" pitchFamily="34" charset="0"/>
                <a:hlinkClick r:id="" action="ppaction://noaction"/>
              </a:rPr>
              <a:t>https://www.nurdlehunt.org.uk</a:t>
            </a: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If you live near, or are visiting the seaside, you can join the Great Nurdle Hunt, </a:t>
            </a:r>
          </a:p>
          <a:p>
            <a:pPr algn="ctr"/>
            <a:r>
              <a:rPr lang="en-GB" dirty="0">
                <a:latin typeface="Arial" panose="020B0604020202020204" pitchFamily="34" charset="0"/>
                <a:cs typeface="Arial" panose="020B0604020202020204" pitchFamily="34" charset="0"/>
              </a:rPr>
              <a:t>and upload your findings.</a:t>
            </a:r>
          </a:p>
        </p:txBody>
      </p:sp>
    </p:spTree>
    <p:extLst>
      <p:ext uri="{BB962C8B-B14F-4D97-AF65-F5344CB8AC3E}">
        <p14:creationId xmlns:p14="http://schemas.microsoft.com/office/powerpoint/2010/main" val="111787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799681" y="881924"/>
            <a:ext cx="7201569" cy="461665"/>
          </a:xfrm>
          <a:prstGeom prst="rect">
            <a:avLst/>
          </a:prstGeom>
        </p:spPr>
        <p:txBody>
          <a:bodyPr wrap="square">
            <a:spAutoFit/>
          </a:bodyPr>
          <a:lstStyle/>
          <a:p>
            <a:r>
              <a:rPr lang="en-GB" sz="2400" dirty="0">
                <a:latin typeface="Arial" panose="020B0604020202020204" pitchFamily="34" charset="0"/>
              </a:rPr>
              <a:t>Rethinking Laundry: one company’s solution . . .  </a:t>
            </a:r>
            <a:endParaRPr lang="en-GB" sz="2400" dirty="0"/>
          </a:p>
        </p:txBody>
      </p:sp>
      <p:sp>
        <p:nvSpPr>
          <p:cNvPr id="8" name="Rectangle 7"/>
          <p:cNvSpPr/>
          <p:nvPr/>
        </p:nvSpPr>
        <p:spPr>
          <a:xfrm>
            <a:off x="1354120" y="5052746"/>
            <a:ext cx="9483759" cy="923330"/>
          </a:xfrm>
          <a:prstGeom prst="rect">
            <a:avLst/>
          </a:prstGeom>
        </p:spPr>
        <p:txBody>
          <a:bodyPr wrap="square">
            <a:spAutoFit/>
          </a:bodyPr>
          <a:lstStyle/>
          <a:p>
            <a:pPr>
              <a:spcAft>
                <a:spcPts val="825"/>
              </a:spcAft>
            </a:pPr>
            <a:r>
              <a:rPr lang="en-GB" dirty="0">
                <a:latin typeface="Arial" panose="020B0604020202020204" pitchFamily="34" charset="0"/>
                <a:ea typeface="Calibri" panose="020F0502020204030204" pitchFamily="34" charset="0"/>
              </a:rPr>
              <a:t>One way to reduce the impact on the environment is to make sure that washing powders wash our clothes more effectively than ever so that we do not have to rewash our clothes more than we need to and we do not have to replace our clothes so often.</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16611">
            <a:off x="1704212" y="1500226"/>
            <a:ext cx="4868884" cy="329664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68211">
            <a:off x="6675788" y="2498059"/>
            <a:ext cx="2189738" cy="1831211"/>
          </a:xfrm>
          <a:prstGeom prst="rect">
            <a:avLst/>
          </a:prstGeom>
        </p:spPr>
      </p:pic>
    </p:spTree>
    <p:extLst>
      <p:ext uri="{BB962C8B-B14F-4D97-AF65-F5344CB8AC3E}">
        <p14:creationId xmlns:p14="http://schemas.microsoft.com/office/powerpoint/2010/main" val="358433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TotalTime>
  <Words>1602</Words>
  <Application>Microsoft Office PowerPoint</Application>
  <PresentationFormat>Widescreen</PresentationFormat>
  <Paragraphs>95</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dc:title>
  <dc:creator>Nicky Waller</dc:creator>
  <cp:lastModifiedBy>Jo Eastwood</cp:lastModifiedBy>
  <cp:revision>72</cp:revision>
  <dcterms:created xsi:type="dcterms:W3CDTF">2019-03-06T11:45:51Z</dcterms:created>
  <dcterms:modified xsi:type="dcterms:W3CDTF">2019-12-17T17:51:59Z</dcterms:modified>
</cp:coreProperties>
</file>